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7" r:id="rId3"/>
    <p:sldId id="298" r:id="rId4"/>
    <p:sldId id="259" r:id="rId5"/>
    <p:sldId id="263" r:id="rId6"/>
    <p:sldId id="293" r:id="rId7"/>
    <p:sldId id="299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84" r:id="rId17"/>
    <p:sldId id="285" r:id="rId18"/>
    <p:sldId id="286" r:id="rId19"/>
    <p:sldId id="294" r:id="rId20"/>
    <p:sldId id="295" r:id="rId21"/>
    <p:sldId id="296" r:id="rId22"/>
    <p:sldId id="290" r:id="rId23"/>
    <p:sldId id="276" r:id="rId24"/>
    <p:sldId id="277" r:id="rId25"/>
    <p:sldId id="278" r:id="rId26"/>
    <p:sldId id="291" r:id="rId27"/>
    <p:sldId id="279" r:id="rId28"/>
    <p:sldId id="280" r:id="rId29"/>
    <p:sldId id="281" r:id="rId30"/>
    <p:sldId id="300" r:id="rId31"/>
    <p:sldId id="292" r:id="rId32"/>
    <p:sldId id="283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D7"/>
    <a:srgbClr val="F4D4F7"/>
    <a:srgbClr val="E0D7F4"/>
    <a:srgbClr val="F1C5FF"/>
    <a:srgbClr val="ECACEE"/>
    <a:srgbClr val="FF99FF"/>
    <a:srgbClr val="FF66CC"/>
    <a:srgbClr val="FCE5E8"/>
    <a:srgbClr val="FA6F93"/>
    <a:srgbClr val="F95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7T09:43:46.9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10544 0 0,'-10'1'0'0'0,"-11"13"128"0"0,12-3 120 0 0,3 1 120 0 0,0 1 104 0 0,6-2-64 0 0,0-1-40 0 0,0-4-160 0 0,0-1-168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7T09:43:47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35 5920 0 0,'-4'-4'0'0'0,"-6"-1"56"0"0,1-5 56 0 0,-1 4 96 0 0,10 1 88 0 0,-7 1-48 0 0,5 4 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7T09:43:48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4720 0 0,'6'-9'0'0'0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9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90.png"/><Relationship Id="rId10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liptic-curve_cryptography" TargetMode="External"/><Relationship Id="rId13" Type="http://schemas.openxmlformats.org/officeDocument/2006/relationships/hyperlink" Target="https://www.geeksforgeeks.org/elgamal-encryption-algorith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lideplayer.com/slide/4983648/#google_vignette" TargetMode="External"/><Relationship Id="rId12" Type="http://schemas.openxmlformats.org/officeDocument/2006/relationships/hyperlink" Target="https://en.wikipedia.org/wiki/ElGamal_signature_schem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figure/Data-Encryption-Standard-DES-Algorithm_fig4_321587376" TargetMode="External"/><Relationship Id="rId11" Type="http://schemas.openxmlformats.org/officeDocument/2006/relationships/hyperlink" Target="https://www.geeksforgeeks.org/what-is-ecc-memory/?ref=header_search" TargetMode="External"/><Relationship Id="rId5" Type="http://schemas.openxmlformats.org/officeDocument/2006/relationships/hyperlink" Target="http://theamazingking.com/crypto-feal.php" TargetMode="External"/><Relationship Id="rId15" Type="http://schemas.openxmlformats.org/officeDocument/2006/relationships/hyperlink" Target="https://www.geeksforgeeks.org/knapsack-encryption-algorithm-in-cryptography/" TargetMode="External"/><Relationship Id="rId10" Type="http://schemas.openxmlformats.org/officeDocument/2006/relationships/hyperlink" Target="https://en.wikipedia.org/wiki/Digital_signature" TargetMode="External"/><Relationship Id="rId4" Type="http://schemas.openxmlformats.org/officeDocument/2006/relationships/hyperlink" Target="https://link.springer.com/content/pdf/10.1007/0-387-34805-0_59.pdf" TargetMode="External"/><Relationship Id="rId9" Type="http://schemas.openxmlformats.org/officeDocument/2006/relationships/hyperlink" Target="https://www.keyfactor.com/blog/elliptic-curve-cryptography-what-is-it-how-does-it-work/" TargetMode="External"/><Relationship Id="rId14" Type="http://schemas.openxmlformats.org/officeDocument/2006/relationships/hyperlink" Target="https://en.wikipedia.org/wiki/Merkle%E2%80%93Hellman_knapsack_cryptosyst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4224" y="1286708"/>
            <a:ext cx="586823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Email Exchange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6350437" y="2629853"/>
            <a:ext cx="215110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Encryption-Decryption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6350437" y="3602950"/>
            <a:ext cx="21511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FEAL in CFB mode 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9111377" y="2629853"/>
            <a:ext cx="23427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Delivery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9111377" y="3239810"/>
            <a:ext cx="234279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Merkle–Hellman     knapsack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2064008" y="2629853"/>
            <a:ext cx="171735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Signature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11966713" y="3239810"/>
            <a:ext cx="1814653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 EL-GAMAL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365439" y="525696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Nuwar Dabbah – 213911548​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6365439" y="592967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Anood Naim - 324222553 ​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6365439" y="660237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Samira Dabbah​ - 323069484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6365439" y="727507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Reema Nasr - 211940952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4" name="Text 1"/>
          <p:cNvSpPr/>
          <p:nvPr/>
        </p:nvSpPr>
        <p:spPr>
          <a:xfrm>
            <a:off x="567249" y="106394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800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FEAL VS DES​</a:t>
            </a:r>
            <a:endParaRPr lang="en-US" sz="4800" b="1" dirty="0"/>
          </a:p>
        </p:txBody>
      </p:sp>
      <p:sp>
        <p:nvSpPr>
          <p:cNvPr id="5" name="Shape 2"/>
          <p:cNvSpPr/>
          <p:nvPr/>
        </p:nvSpPr>
        <p:spPr>
          <a:xfrm>
            <a:off x="968693" y="2901315"/>
            <a:ext cx="12692896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he-IL" b="1"/>
          </a:p>
        </p:txBody>
      </p:sp>
      <p:sp>
        <p:nvSpPr>
          <p:cNvPr id="6" name="Shape 3"/>
          <p:cNvSpPr/>
          <p:nvPr/>
        </p:nvSpPr>
        <p:spPr>
          <a:xfrm>
            <a:off x="983933" y="2916555"/>
            <a:ext cx="12662416" cy="1496616"/>
          </a:xfrm>
          <a:prstGeom prst="rect">
            <a:avLst/>
          </a:prstGeom>
          <a:solidFill>
            <a:srgbClr val="F4D4F7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7" name="Text 4"/>
          <p:cNvSpPr/>
          <p:nvPr/>
        </p:nvSpPr>
        <p:spPr>
          <a:xfrm>
            <a:off x="1230868" y="3072289"/>
            <a:ext cx="288083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b="1" dirty="0"/>
          </a:p>
        </p:txBody>
      </p:sp>
      <p:sp>
        <p:nvSpPr>
          <p:cNvPr id="8" name="Text 5"/>
          <p:cNvSpPr/>
          <p:nvPr/>
        </p:nvSpPr>
        <p:spPr>
          <a:xfrm>
            <a:off x="4612958" y="3072289"/>
            <a:ext cx="287452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944" b="1" dirty="0"/>
          </a:p>
        </p:txBody>
      </p:sp>
      <p:sp>
        <p:nvSpPr>
          <p:cNvPr id="9" name="Text 6"/>
          <p:cNvSpPr/>
          <p:nvPr/>
        </p:nvSpPr>
        <p:spPr>
          <a:xfrm>
            <a:off x="7988737" y="3072289"/>
            <a:ext cx="247185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 (Data Encryption Standard)</a:t>
            </a:r>
            <a:endParaRPr lang="en-US" sz="1944" b="1" dirty="0"/>
          </a:p>
        </p:txBody>
      </p:sp>
      <p:sp>
        <p:nvSpPr>
          <p:cNvPr id="10" name="Text 7"/>
          <p:cNvSpPr/>
          <p:nvPr/>
        </p:nvSpPr>
        <p:spPr>
          <a:xfrm>
            <a:off x="10961846" y="3072289"/>
            <a:ext cx="243768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FEAL (Fast Data Encipherment Algorithm)</a:t>
            </a:r>
            <a:endParaRPr lang="en-US" sz="1944" b="1" dirty="0"/>
          </a:p>
        </p:txBody>
      </p:sp>
      <p:sp>
        <p:nvSpPr>
          <p:cNvPr id="11" name="Shape 8"/>
          <p:cNvSpPr/>
          <p:nvPr/>
        </p:nvSpPr>
        <p:spPr>
          <a:xfrm>
            <a:off x="983933" y="4413171"/>
            <a:ext cx="12662416" cy="706517"/>
          </a:xfrm>
          <a:prstGeom prst="rect">
            <a:avLst/>
          </a:prstGeom>
          <a:solidFill>
            <a:srgbClr val="FCE5E8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12" name="Text 9"/>
          <p:cNvSpPr/>
          <p:nvPr/>
        </p:nvSpPr>
        <p:spPr>
          <a:xfrm>
            <a:off x="1230868" y="4568904"/>
            <a:ext cx="288083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</a:t>
            </a:r>
            <a:endParaRPr lang="en-US" sz="1944" b="1" dirty="0"/>
          </a:p>
        </p:txBody>
      </p:sp>
      <p:sp>
        <p:nvSpPr>
          <p:cNvPr id="13" name="Text 10"/>
          <p:cNvSpPr/>
          <p:nvPr/>
        </p:nvSpPr>
        <p:spPr>
          <a:xfrm>
            <a:off x="4612958" y="4568904"/>
            <a:ext cx="287452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Year of Introduction</a:t>
            </a:r>
            <a:endParaRPr lang="en-US" sz="1944" b="1" dirty="0"/>
          </a:p>
        </p:txBody>
      </p:sp>
      <p:sp>
        <p:nvSpPr>
          <p:cNvPr id="14" name="Text 11"/>
          <p:cNvSpPr/>
          <p:nvPr/>
        </p:nvSpPr>
        <p:spPr>
          <a:xfrm>
            <a:off x="7988737" y="4568904"/>
            <a:ext cx="247185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1977</a:t>
            </a:r>
            <a:endParaRPr lang="en-US" sz="1944" b="1" dirty="0"/>
          </a:p>
        </p:txBody>
      </p:sp>
      <p:sp>
        <p:nvSpPr>
          <p:cNvPr id="15" name="Text 12"/>
          <p:cNvSpPr/>
          <p:nvPr/>
        </p:nvSpPr>
        <p:spPr>
          <a:xfrm>
            <a:off x="10961846" y="4568904"/>
            <a:ext cx="243768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1987</a:t>
            </a:r>
            <a:endParaRPr lang="en-US" sz="1944" b="1" dirty="0"/>
          </a:p>
        </p:txBody>
      </p:sp>
      <p:sp>
        <p:nvSpPr>
          <p:cNvPr id="16" name="Shape 13"/>
          <p:cNvSpPr/>
          <p:nvPr/>
        </p:nvSpPr>
        <p:spPr>
          <a:xfrm>
            <a:off x="983933" y="5119687"/>
            <a:ext cx="12662416" cy="706517"/>
          </a:xfrm>
          <a:prstGeom prst="rect">
            <a:avLst/>
          </a:prstGeom>
          <a:solidFill>
            <a:srgbClr val="F4D4F7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17" name="Text 14"/>
          <p:cNvSpPr/>
          <p:nvPr/>
        </p:nvSpPr>
        <p:spPr>
          <a:xfrm>
            <a:off x="1230868" y="5275421"/>
            <a:ext cx="288083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sz="1944" b="1" dirty="0"/>
          </a:p>
        </p:txBody>
      </p:sp>
      <p:sp>
        <p:nvSpPr>
          <p:cNvPr id="18" name="Text 15"/>
          <p:cNvSpPr/>
          <p:nvPr/>
        </p:nvSpPr>
        <p:spPr>
          <a:xfrm>
            <a:off x="4612958" y="5275421"/>
            <a:ext cx="287452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Size</a:t>
            </a:r>
            <a:endParaRPr lang="en-US" sz="1944" b="1" dirty="0"/>
          </a:p>
        </p:txBody>
      </p:sp>
      <p:sp>
        <p:nvSpPr>
          <p:cNvPr id="19" name="Text 16"/>
          <p:cNvSpPr/>
          <p:nvPr/>
        </p:nvSpPr>
        <p:spPr>
          <a:xfrm>
            <a:off x="7988737" y="5275421"/>
            <a:ext cx="247185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64 bits</a:t>
            </a:r>
            <a:endParaRPr lang="en-US" sz="1944" b="1" dirty="0"/>
          </a:p>
        </p:txBody>
      </p:sp>
      <p:sp>
        <p:nvSpPr>
          <p:cNvPr id="20" name="Text 17"/>
          <p:cNvSpPr/>
          <p:nvPr/>
        </p:nvSpPr>
        <p:spPr>
          <a:xfrm>
            <a:off x="10961846" y="5275421"/>
            <a:ext cx="243768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64 bits</a:t>
            </a:r>
            <a:endParaRPr lang="en-US" sz="1944" b="1" dirty="0"/>
          </a:p>
        </p:txBody>
      </p:sp>
      <p:sp>
        <p:nvSpPr>
          <p:cNvPr id="21" name="Shape 18"/>
          <p:cNvSpPr/>
          <p:nvPr/>
        </p:nvSpPr>
        <p:spPr>
          <a:xfrm>
            <a:off x="983933" y="5826204"/>
            <a:ext cx="12662416" cy="706517"/>
          </a:xfrm>
          <a:prstGeom prst="rect">
            <a:avLst/>
          </a:prstGeom>
          <a:solidFill>
            <a:srgbClr val="FCE5E8"/>
          </a:solidFill>
          <a:ln>
            <a:solidFill>
              <a:srgbClr val="7030A0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22" name="Text 19"/>
          <p:cNvSpPr/>
          <p:nvPr/>
        </p:nvSpPr>
        <p:spPr>
          <a:xfrm>
            <a:off x="1230868" y="5981938"/>
            <a:ext cx="288083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sz="1944" b="1" dirty="0"/>
          </a:p>
        </p:txBody>
      </p:sp>
      <p:sp>
        <p:nvSpPr>
          <p:cNvPr id="23" name="Text 20"/>
          <p:cNvSpPr/>
          <p:nvPr/>
        </p:nvSpPr>
        <p:spPr>
          <a:xfrm>
            <a:off x="4612958" y="5981938"/>
            <a:ext cx="287452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Size</a:t>
            </a:r>
            <a:endParaRPr lang="en-US" sz="1944" b="1" dirty="0"/>
          </a:p>
        </p:txBody>
      </p:sp>
      <p:sp>
        <p:nvSpPr>
          <p:cNvPr id="24" name="Text 21"/>
          <p:cNvSpPr/>
          <p:nvPr/>
        </p:nvSpPr>
        <p:spPr>
          <a:xfrm>
            <a:off x="7988737" y="5981938"/>
            <a:ext cx="247185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56 bits (effective)</a:t>
            </a:r>
            <a:endParaRPr lang="en-US" sz="1944" b="1" dirty="0"/>
          </a:p>
        </p:txBody>
      </p:sp>
      <p:sp>
        <p:nvSpPr>
          <p:cNvPr id="25" name="Text 22"/>
          <p:cNvSpPr/>
          <p:nvPr/>
        </p:nvSpPr>
        <p:spPr>
          <a:xfrm>
            <a:off x="10961846" y="5981938"/>
            <a:ext cx="243768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64 bits</a:t>
            </a:r>
            <a:endParaRPr lang="en-US" sz="1944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Shape 0"/>
          <p:cNvSpPr/>
          <p:nvPr/>
        </p:nvSpPr>
        <p:spPr>
          <a:xfrm>
            <a:off x="-7620" y="-7501"/>
            <a:ext cx="14630400" cy="823710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b="1"/>
          </a:p>
        </p:txBody>
      </p:sp>
      <p:sp>
        <p:nvSpPr>
          <p:cNvPr id="4" name="Text 1"/>
          <p:cNvSpPr/>
          <p:nvPr/>
        </p:nvSpPr>
        <p:spPr>
          <a:xfrm>
            <a:off x="2333982" y="532805"/>
            <a:ext cx="4559379" cy="569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88"/>
              </a:lnSpc>
              <a:buNone/>
            </a:pPr>
            <a:endParaRPr lang="en-US" sz="3590" b="1" dirty="0"/>
          </a:p>
        </p:txBody>
      </p:sp>
      <p:sp>
        <p:nvSpPr>
          <p:cNvPr id="5" name="Shape 2"/>
          <p:cNvSpPr/>
          <p:nvPr/>
        </p:nvSpPr>
        <p:spPr>
          <a:xfrm>
            <a:off x="2333982" y="1490186"/>
            <a:ext cx="9962436" cy="6214110"/>
          </a:xfrm>
          <a:prstGeom prst="roundRect">
            <a:avLst>
              <a:gd name="adj" fmla="val 13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he-IL" b="1"/>
          </a:p>
        </p:txBody>
      </p:sp>
      <p:sp>
        <p:nvSpPr>
          <p:cNvPr id="6" name="Shape 3"/>
          <p:cNvSpPr/>
          <p:nvPr/>
        </p:nvSpPr>
        <p:spPr>
          <a:xfrm>
            <a:off x="2326362" y="1276826"/>
            <a:ext cx="9962436" cy="778669"/>
          </a:xfrm>
          <a:prstGeom prst="rect">
            <a:avLst/>
          </a:prstGeom>
          <a:solidFill>
            <a:srgbClr val="F4D4F7"/>
          </a:solidFill>
          <a:ln>
            <a:solidFill>
              <a:srgbClr val="7030A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he-IL" b="1" dirty="0"/>
          </a:p>
        </p:txBody>
      </p:sp>
      <p:sp>
        <p:nvSpPr>
          <p:cNvPr id="7" name="Text 4"/>
          <p:cNvSpPr/>
          <p:nvPr/>
        </p:nvSpPr>
        <p:spPr>
          <a:xfrm>
            <a:off x="2535436" y="1621631"/>
            <a:ext cx="226266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</a:t>
            </a:r>
            <a:endParaRPr lang="en-US" sz="1526" b="1" dirty="0"/>
          </a:p>
        </p:txBody>
      </p:sp>
      <p:sp>
        <p:nvSpPr>
          <p:cNvPr id="8" name="Text 5"/>
          <p:cNvSpPr/>
          <p:nvPr/>
        </p:nvSpPr>
        <p:spPr>
          <a:xfrm>
            <a:off x="5193149" y="1621631"/>
            <a:ext cx="225683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</a:t>
            </a:r>
            <a:endParaRPr lang="en-US" sz="1526" b="1" dirty="0"/>
          </a:p>
        </p:txBody>
      </p:sp>
      <p:sp>
        <p:nvSpPr>
          <p:cNvPr id="9" name="Text 6"/>
          <p:cNvSpPr/>
          <p:nvPr/>
        </p:nvSpPr>
        <p:spPr>
          <a:xfrm>
            <a:off x="7845028" y="1621631"/>
            <a:ext cx="1594366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Feistel network</a:t>
            </a:r>
            <a:endParaRPr lang="en-US" sz="1526" b="1" dirty="0"/>
          </a:p>
        </p:txBody>
      </p:sp>
      <p:sp>
        <p:nvSpPr>
          <p:cNvPr id="10" name="Text 7"/>
          <p:cNvSpPr/>
          <p:nvPr/>
        </p:nvSpPr>
        <p:spPr>
          <a:xfrm>
            <a:off x="9834443" y="1621631"/>
            <a:ext cx="226064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Feistel network</a:t>
            </a:r>
            <a:endParaRPr lang="en-US" sz="1526" b="1" dirty="0"/>
          </a:p>
        </p:txBody>
      </p:sp>
      <p:sp>
        <p:nvSpPr>
          <p:cNvPr id="11" name="Shape 8"/>
          <p:cNvSpPr/>
          <p:nvPr/>
        </p:nvSpPr>
        <p:spPr>
          <a:xfrm>
            <a:off x="2341602" y="2055495"/>
            <a:ext cx="9947196" cy="557689"/>
          </a:xfrm>
          <a:prstGeom prst="rect">
            <a:avLst/>
          </a:prstGeom>
          <a:solidFill>
            <a:srgbClr val="FCE5E8"/>
          </a:solidFill>
          <a:ln>
            <a:solidFill>
              <a:srgbClr val="7030A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he-IL" b="1"/>
          </a:p>
        </p:txBody>
      </p:sp>
      <p:sp>
        <p:nvSpPr>
          <p:cNvPr id="12" name="Text 9"/>
          <p:cNvSpPr/>
          <p:nvPr/>
        </p:nvSpPr>
        <p:spPr>
          <a:xfrm>
            <a:off x="2535436" y="2179320"/>
            <a:ext cx="226266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endParaRPr lang="en-US" sz="1526" b="1" dirty="0"/>
          </a:p>
        </p:txBody>
      </p:sp>
      <p:sp>
        <p:nvSpPr>
          <p:cNvPr id="13" name="Text 10"/>
          <p:cNvSpPr/>
          <p:nvPr/>
        </p:nvSpPr>
        <p:spPr>
          <a:xfrm>
            <a:off x="5193149" y="2179320"/>
            <a:ext cx="225683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S-Boxes</a:t>
            </a:r>
            <a:endParaRPr lang="en-US" sz="1526" b="1" dirty="0"/>
          </a:p>
        </p:txBody>
      </p:sp>
      <p:sp>
        <p:nvSpPr>
          <p:cNvPr id="14" name="Text 11"/>
          <p:cNvSpPr/>
          <p:nvPr/>
        </p:nvSpPr>
        <p:spPr>
          <a:xfrm>
            <a:off x="7845028" y="2179320"/>
            <a:ext cx="1594366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 fixed S-boxes</a:t>
            </a:r>
            <a:endParaRPr lang="en-US" sz="1526" b="1" dirty="0"/>
          </a:p>
        </p:txBody>
      </p:sp>
      <p:sp>
        <p:nvSpPr>
          <p:cNvPr id="15" name="Text 12"/>
          <p:cNvSpPr/>
          <p:nvPr/>
        </p:nvSpPr>
        <p:spPr>
          <a:xfrm>
            <a:off x="9834443" y="2179320"/>
            <a:ext cx="226064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simpler S-boxes</a:t>
            </a:r>
            <a:endParaRPr lang="en-US" sz="1526" b="1" dirty="0"/>
          </a:p>
        </p:txBody>
      </p:sp>
      <p:sp>
        <p:nvSpPr>
          <p:cNvPr id="16" name="Shape 13"/>
          <p:cNvSpPr/>
          <p:nvPr/>
        </p:nvSpPr>
        <p:spPr>
          <a:xfrm>
            <a:off x="2341602" y="2613184"/>
            <a:ext cx="9947196" cy="2417921"/>
          </a:xfrm>
          <a:prstGeom prst="rect">
            <a:avLst/>
          </a:prstGeom>
          <a:solidFill>
            <a:srgbClr val="F4D4F7"/>
          </a:solidFill>
          <a:ln>
            <a:solidFill>
              <a:srgbClr val="7030A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he-IL" b="1" dirty="0"/>
          </a:p>
        </p:txBody>
      </p:sp>
      <p:sp>
        <p:nvSpPr>
          <p:cNvPr id="17" name="Text 14"/>
          <p:cNvSpPr/>
          <p:nvPr/>
        </p:nvSpPr>
        <p:spPr>
          <a:xfrm>
            <a:off x="2535436" y="2737009"/>
            <a:ext cx="226266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</a:t>
            </a:r>
            <a:endParaRPr lang="en-US" sz="1526" b="1" dirty="0"/>
          </a:p>
        </p:txBody>
      </p:sp>
      <p:sp>
        <p:nvSpPr>
          <p:cNvPr id="18" name="Text 15"/>
          <p:cNvSpPr/>
          <p:nvPr/>
        </p:nvSpPr>
        <p:spPr>
          <a:xfrm>
            <a:off x="5193149" y="2737009"/>
            <a:ext cx="225683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</a:t>
            </a:r>
            <a:endParaRPr lang="en-US" sz="1526" b="1" dirty="0"/>
          </a:p>
        </p:txBody>
      </p:sp>
      <p:sp>
        <p:nvSpPr>
          <p:cNvPr id="19" name="Text 16"/>
          <p:cNvSpPr/>
          <p:nvPr/>
        </p:nvSpPr>
        <p:spPr>
          <a:xfrm>
            <a:off x="7837407" y="2605565"/>
            <a:ext cx="1946553" cy="2301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Considered insecure by modern standards; vulnerable to brute-force attacks and differential cryptanalysis</a:t>
            </a:r>
            <a:endParaRPr lang="en-US" sz="1526" b="1" dirty="0"/>
          </a:p>
        </p:txBody>
      </p:sp>
      <p:sp>
        <p:nvSpPr>
          <p:cNvPr id="20" name="Text 17"/>
          <p:cNvSpPr/>
          <p:nvPr/>
        </p:nvSpPr>
        <p:spPr>
          <a:xfrm>
            <a:off x="9834443" y="2737009"/>
            <a:ext cx="2260640" cy="930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Vulnerable to differential and linear cryptanalysis, considered insecure</a:t>
            </a:r>
            <a:endParaRPr lang="en-US" sz="1526" b="1" dirty="0"/>
          </a:p>
        </p:txBody>
      </p:sp>
      <p:sp>
        <p:nvSpPr>
          <p:cNvPr id="21" name="Shape 18"/>
          <p:cNvSpPr/>
          <p:nvPr/>
        </p:nvSpPr>
        <p:spPr>
          <a:xfrm>
            <a:off x="2341602" y="4757531"/>
            <a:ext cx="9947196" cy="1141302"/>
          </a:xfrm>
          <a:prstGeom prst="rect">
            <a:avLst/>
          </a:prstGeom>
          <a:solidFill>
            <a:srgbClr val="FCE5E8"/>
          </a:solidFill>
          <a:ln>
            <a:solidFill>
              <a:srgbClr val="7030A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he-IL" b="1" dirty="0"/>
          </a:p>
        </p:txBody>
      </p:sp>
      <p:sp>
        <p:nvSpPr>
          <p:cNvPr id="22" name="Text 19"/>
          <p:cNvSpPr/>
          <p:nvPr/>
        </p:nvSpPr>
        <p:spPr>
          <a:xfrm>
            <a:off x="2535436" y="5154930"/>
            <a:ext cx="226266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</a:t>
            </a:r>
            <a:endParaRPr lang="en-US" sz="1526" b="1" dirty="0"/>
          </a:p>
        </p:txBody>
      </p:sp>
      <p:sp>
        <p:nvSpPr>
          <p:cNvPr id="23" name="Text 20"/>
          <p:cNvSpPr/>
          <p:nvPr/>
        </p:nvSpPr>
        <p:spPr>
          <a:xfrm>
            <a:off x="5193149" y="5154930"/>
            <a:ext cx="225683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sz="1526" b="1" dirty="0"/>
          </a:p>
        </p:txBody>
      </p:sp>
      <p:sp>
        <p:nvSpPr>
          <p:cNvPr id="24" name="Text 21"/>
          <p:cNvSpPr/>
          <p:nvPr/>
        </p:nvSpPr>
        <p:spPr>
          <a:xfrm>
            <a:off x="7643692" y="4757530"/>
            <a:ext cx="1788081" cy="769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Slower compared to modern algorithms</a:t>
            </a:r>
            <a:endParaRPr lang="en-US" sz="1526" b="1" dirty="0"/>
          </a:p>
        </p:txBody>
      </p:sp>
      <p:sp>
        <p:nvSpPr>
          <p:cNvPr id="25" name="Text 22"/>
          <p:cNvSpPr/>
          <p:nvPr/>
        </p:nvSpPr>
        <p:spPr>
          <a:xfrm>
            <a:off x="9834443" y="4907280"/>
            <a:ext cx="2260640" cy="6965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to be faster and simpler</a:t>
            </a:r>
            <a:endParaRPr lang="en-US" sz="1526" b="1" dirty="0"/>
          </a:p>
        </p:txBody>
      </p:sp>
      <p:sp>
        <p:nvSpPr>
          <p:cNvPr id="26" name="Shape 23"/>
          <p:cNvSpPr/>
          <p:nvPr/>
        </p:nvSpPr>
        <p:spPr>
          <a:xfrm>
            <a:off x="2326362" y="5898833"/>
            <a:ext cx="9962436" cy="1955212"/>
          </a:xfrm>
          <a:prstGeom prst="rect">
            <a:avLst/>
          </a:prstGeom>
          <a:solidFill>
            <a:srgbClr val="F4D4F7"/>
          </a:solidFill>
          <a:ln>
            <a:solidFill>
              <a:srgbClr val="7030A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he-IL" b="1" dirty="0"/>
          </a:p>
        </p:txBody>
      </p:sp>
      <p:sp>
        <p:nvSpPr>
          <p:cNvPr id="27" name="Text 24"/>
          <p:cNvSpPr/>
          <p:nvPr/>
        </p:nvSpPr>
        <p:spPr>
          <a:xfrm>
            <a:off x="2535436" y="6022658"/>
            <a:ext cx="2262664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</a:t>
            </a:r>
            <a:endParaRPr lang="en-US" sz="1526" b="1" dirty="0"/>
          </a:p>
        </p:txBody>
      </p:sp>
      <p:sp>
        <p:nvSpPr>
          <p:cNvPr id="28" name="Text 25"/>
          <p:cNvSpPr/>
          <p:nvPr/>
        </p:nvSpPr>
        <p:spPr>
          <a:xfrm>
            <a:off x="5193149" y="6022658"/>
            <a:ext cx="225683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Cryptographic Analysis</a:t>
            </a:r>
            <a:endParaRPr lang="en-US" sz="1526" b="1" dirty="0"/>
          </a:p>
        </p:txBody>
      </p:sp>
      <p:sp>
        <p:nvSpPr>
          <p:cNvPr id="29" name="Text 26"/>
          <p:cNvSpPr/>
          <p:nvPr/>
        </p:nvSpPr>
        <p:spPr>
          <a:xfrm>
            <a:off x="7837407" y="5906334"/>
            <a:ext cx="1601987" cy="1666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Extensively analyzed, numerous attacks and weaknesses identified</a:t>
            </a:r>
            <a:endParaRPr lang="en-US" sz="1526" b="1" dirty="0"/>
          </a:p>
        </p:txBody>
      </p:sp>
      <p:sp>
        <p:nvSpPr>
          <p:cNvPr id="30" name="Text 27"/>
          <p:cNvSpPr/>
          <p:nvPr/>
        </p:nvSpPr>
        <p:spPr>
          <a:xfrm>
            <a:off x="9834443" y="6022658"/>
            <a:ext cx="2260640" cy="930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526" b="1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Found to be weak against several forms of cryptanalysis</a:t>
            </a:r>
            <a:endParaRPr lang="en-US" sz="1526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dirty="0"/>
          </a:p>
        </p:txBody>
      </p:sp>
      <p:sp>
        <p:nvSpPr>
          <p:cNvPr id="4" name="Shape 1"/>
          <p:cNvSpPr/>
          <p:nvPr/>
        </p:nvSpPr>
        <p:spPr>
          <a:xfrm>
            <a:off x="968693" y="2843451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 2"/>
          <p:cNvSpPr/>
          <p:nvPr/>
        </p:nvSpPr>
        <p:spPr>
          <a:xfrm>
            <a:off x="1462445" y="2750939"/>
            <a:ext cx="1219914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88"/>
              </a:lnSpc>
              <a:buNone/>
            </a:pPr>
            <a:r>
              <a:rPr lang="en-US" sz="243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ECB - Electronic Codebook</a:t>
            </a:r>
            <a:endParaRPr lang="en-US" sz="2430" dirty="0"/>
          </a:p>
        </p:txBody>
      </p:sp>
      <p:sp>
        <p:nvSpPr>
          <p:cNvPr id="6" name="Shape 3"/>
          <p:cNvSpPr/>
          <p:nvPr/>
        </p:nvSpPr>
        <p:spPr>
          <a:xfrm>
            <a:off x="968693" y="3423523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 4"/>
          <p:cNvSpPr/>
          <p:nvPr/>
        </p:nvSpPr>
        <p:spPr>
          <a:xfrm>
            <a:off x="1462445" y="3331012"/>
            <a:ext cx="1219914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88"/>
              </a:lnSpc>
              <a:buNone/>
            </a:pPr>
            <a:r>
              <a:rPr lang="en-US" sz="243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CBC - Cipher Block Chaining</a:t>
            </a:r>
            <a:endParaRPr lang="en-US" sz="2430" dirty="0"/>
          </a:p>
        </p:txBody>
      </p:sp>
      <p:sp>
        <p:nvSpPr>
          <p:cNvPr id="8" name="Shape 5"/>
          <p:cNvSpPr/>
          <p:nvPr/>
        </p:nvSpPr>
        <p:spPr>
          <a:xfrm>
            <a:off x="968693" y="4003596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 6"/>
          <p:cNvSpPr/>
          <p:nvPr/>
        </p:nvSpPr>
        <p:spPr>
          <a:xfrm>
            <a:off x="1462445" y="3911084"/>
            <a:ext cx="1219914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88"/>
              </a:lnSpc>
              <a:buNone/>
            </a:pPr>
            <a:r>
              <a:rPr lang="en-US" sz="2430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CFB – Cipher Feedback</a:t>
            </a:r>
            <a:endParaRPr lang="en-US" sz="2430" dirty="0"/>
          </a:p>
        </p:txBody>
      </p:sp>
      <p:sp>
        <p:nvSpPr>
          <p:cNvPr id="10" name="Shape 7"/>
          <p:cNvSpPr/>
          <p:nvPr/>
        </p:nvSpPr>
        <p:spPr>
          <a:xfrm>
            <a:off x="968693" y="4583668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1" name="Text 8"/>
          <p:cNvSpPr/>
          <p:nvPr/>
        </p:nvSpPr>
        <p:spPr>
          <a:xfrm>
            <a:off x="1462445" y="4491157"/>
            <a:ext cx="1219914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88"/>
              </a:lnSpc>
              <a:buNone/>
            </a:pPr>
            <a:r>
              <a:rPr lang="en-US" sz="243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OFB – Output Feedback</a:t>
            </a:r>
            <a:endParaRPr lang="en-US" sz="2430" dirty="0"/>
          </a:p>
        </p:txBody>
      </p:sp>
      <p:sp>
        <p:nvSpPr>
          <p:cNvPr id="12" name="Shape 9"/>
          <p:cNvSpPr/>
          <p:nvPr/>
        </p:nvSpPr>
        <p:spPr>
          <a:xfrm>
            <a:off x="968693" y="5163741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3" name="Text 10"/>
          <p:cNvSpPr/>
          <p:nvPr/>
        </p:nvSpPr>
        <p:spPr>
          <a:xfrm>
            <a:off x="1462445" y="5071229"/>
            <a:ext cx="1219914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88"/>
              </a:lnSpc>
              <a:buNone/>
            </a:pPr>
            <a:r>
              <a:rPr lang="en-US" sz="243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CTR – Counter</a:t>
            </a:r>
            <a:endParaRPr lang="en-US" sz="2430" dirty="0"/>
          </a:p>
        </p:txBody>
      </p:sp>
      <p:grpSp>
        <p:nvGrpSpPr>
          <p:cNvPr id="25" name="Google Shape;640;p43">
            <a:extLst>
              <a:ext uri="{FF2B5EF4-FFF2-40B4-BE49-F238E27FC236}">
                <a16:creationId xmlns:a16="http://schemas.microsoft.com/office/drawing/2014/main" id="{D6FEE135-DB68-D306-DBA5-AEA14B9F6B63}"/>
              </a:ext>
            </a:extLst>
          </p:cNvPr>
          <p:cNvGrpSpPr/>
          <p:nvPr/>
        </p:nvGrpSpPr>
        <p:grpSpPr>
          <a:xfrm rot="5400000">
            <a:off x="9737705" y="3516811"/>
            <a:ext cx="8629650" cy="430643"/>
            <a:chOff x="-403000" y="3231563"/>
            <a:chExt cx="6781950" cy="306425"/>
          </a:xfrm>
        </p:grpSpPr>
        <p:cxnSp>
          <p:nvCxnSpPr>
            <p:cNvPr id="26" name="Google Shape;641;p43">
              <a:extLst>
                <a:ext uri="{FF2B5EF4-FFF2-40B4-BE49-F238E27FC236}">
                  <a16:creationId xmlns:a16="http://schemas.microsoft.com/office/drawing/2014/main" id="{E6FF3A58-1D66-E7F4-05E9-F1088FE3BE52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642;p43">
              <a:extLst>
                <a:ext uri="{FF2B5EF4-FFF2-40B4-BE49-F238E27FC236}">
                  <a16:creationId xmlns:a16="http://schemas.microsoft.com/office/drawing/2014/main" id="{D282ABFF-0C47-3A2A-C1F5-CE6F01C58351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40;p43">
            <a:extLst>
              <a:ext uri="{FF2B5EF4-FFF2-40B4-BE49-F238E27FC236}">
                <a16:creationId xmlns:a16="http://schemas.microsoft.com/office/drawing/2014/main" id="{9BECCC3E-6695-D355-27FD-74F8B7D16D29}"/>
              </a:ext>
            </a:extLst>
          </p:cNvPr>
          <p:cNvGrpSpPr/>
          <p:nvPr/>
        </p:nvGrpSpPr>
        <p:grpSpPr>
          <a:xfrm rot="5400000">
            <a:off x="8982729" y="2936739"/>
            <a:ext cx="8629650" cy="430643"/>
            <a:chOff x="-403000" y="3231563"/>
            <a:chExt cx="6781950" cy="306425"/>
          </a:xfrm>
        </p:grpSpPr>
        <p:cxnSp>
          <p:nvCxnSpPr>
            <p:cNvPr id="29" name="Google Shape;641;p43">
              <a:extLst>
                <a:ext uri="{FF2B5EF4-FFF2-40B4-BE49-F238E27FC236}">
                  <a16:creationId xmlns:a16="http://schemas.microsoft.com/office/drawing/2014/main" id="{AFAB9BE4-62F1-CB71-4BA0-7D9083858547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642;p43">
              <a:extLst>
                <a:ext uri="{FF2B5EF4-FFF2-40B4-BE49-F238E27FC236}">
                  <a16:creationId xmlns:a16="http://schemas.microsoft.com/office/drawing/2014/main" id="{7BEBC423-A691-F01B-7412-5CB33503D19E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40;p43">
            <a:extLst>
              <a:ext uri="{FF2B5EF4-FFF2-40B4-BE49-F238E27FC236}">
                <a16:creationId xmlns:a16="http://schemas.microsoft.com/office/drawing/2014/main" id="{D1542623-17EF-FB98-F1F4-05C3B5494774}"/>
              </a:ext>
            </a:extLst>
          </p:cNvPr>
          <p:cNvGrpSpPr/>
          <p:nvPr/>
        </p:nvGrpSpPr>
        <p:grpSpPr>
          <a:xfrm rot="5400000">
            <a:off x="8012432" y="2224893"/>
            <a:ext cx="8629650" cy="430643"/>
            <a:chOff x="-403000" y="3231563"/>
            <a:chExt cx="6781950" cy="306425"/>
          </a:xfrm>
        </p:grpSpPr>
        <p:cxnSp>
          <p:nvCxnSpPr>
            <p:cNvPr id="32" name="Google Shape;641;p43">
              <a:extLst>
                <a:ext uri="{FF2B5EF4-FFF2-40B4-BE49-F238E27FC236}">
                  <a16:creationId xmlns:a16="http://schemas.microsoft.com/office/drawing/2014/main" id="{E16DE9D7-0761-0DD4-F70A-9485555A41D5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642;p43">
              <a:extLst>
                <a:ext uri="{FF2B5EF4-FFF2-40B4-BE49-F238E27FC236}">
                  <a16:creationId xmlns:a16="http://schemas.microsoft.com/office/drawing/2014/main" id="{6A07FAA3-374B-54D6-521F-1C43185885DF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1">
            <a:extLst>
              <a:ext uri="{FF2B5EF4-FFF2-40B4-BE49-F238E27FC236}">
                <a16:creationId xmlns:a16="http://schemas.microsoft.com/office/drawing/2014/main" id="{5C81DC24-BE6D-C347-473D-781270DC938E}"/>
              </a:ext>
            </a:extLst>
          </p:cNvPr>
          <p:cNvSpPr/>
          <p:nvPr/>
        </p:nvSpPr>
        <p:spPr>
          <a:xfrm>
            <a:off x="968692" y="1304642"/>
            <a:ext cx="7168141" cy="30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6000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                                 CFB MODE</a:t>
            </a:r>
            <a:endParaRPr lang="en-US" sz="6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333316" y="323414"/>
            <a:ext cx="4384238" cy="5479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5"/>
              </a:lnSpc>
              <a:buNone/>
            </a:pPr>
            <a:r>
              <a:rPr lang="en-US" sz="3452" b="1" kern="0" spc="-6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Encryption</a:t>
            </a:r>
            <a:endParaRPr lang="en-US" sz="345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4" y="1398540"/>
            <a:ext cx="10061830" cy="60281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91650" y="3348592"/>
            <a:ext cx="1923903" cy="508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7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Xi = Xi-1[s:] || Ci-1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1826187" y="3857507"/>
            <a:ext cx="1087561" cy="507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7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X0 = IV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1268625" y="4371669"/>
            <a:ext cx="2202683" cy="507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47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 = Ek(Xi)[:s] XOR Pi</a:t>
            </a:r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415290" y="371065"/>
            <a:ext cx="4332684" cy="541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5"/>
              </a:lnSpc>
              <a:buNone/>
            </a:pPr>
            <a:r>
              <a:rPr lang="en-US" sz="3412" b="1" kern="0" spc="-68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Decryption</a:t>
            </a:r>
            <a:endParaRPr lang="en-US" sz="341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00" y="1283625"/>
            <a:ext cx="10582109" cy="61319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59306" y="3072503"/>
            <a:ext cx="1956795" cy="401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Xi = Xi-1[s:] || Ci-1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2059614" y="3881106"/>
            <a:ext cx="1184910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X0 = IV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1747794" y="4583353"/>
            <a:ext cx="2179820" cy="401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b="1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 = Ek(Xi)[:s] XOR Ci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333073" y="85665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689912" y="2361578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6" name="Text 3"/>
          <p:cNvSpPr/>
          <p:nvPr/>
        </p:nvSpPr>
        <p:spPr>
          <a:xfrm>
            <a:off x="1084842" y="2287521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symmetric algorithm does not have to be reversible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89912" y="2842947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8" name="Text 5"/>
          <p:cNvSpPr/>
          <p:nvPr/>
        </p:nvSpPr>
        <p:spPr>
          <a:xfrm>
            <a:off x="1084842" y="2768890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Encrypting the same plaintexts under the same key, but different IVs result in different ciphertexts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89912" y="3324317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10" name="Text 7"/>
          <p:cNvSpPr/>
          <p:nvPr/>
        </p:nvSpPr>
        <p:spPr>
          <a:xfrm>
            <a:off x="1084842" y="3250260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IV can be sent in clear but avoiding the reuse of the IV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689912" y="3805687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12" name="Text 9"/>
          <p:cNvSpPr/>
          <p:nvPr/>
        </p:nvSpPr>
        <p:spPr>
          <a:xfrm>
            <a:off x="1084842" y="3731630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Ciphertext block Cj depends on Pj and all preceding plaintext blocks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89912" y="4287056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14" name="Text 11"/>
          <p:cNvSpPr/>
          <p:nvPr/>
        </p:nvSpPr>
        <p:spPr>
          <a:xfrm>
            <a:off x="1084842" y="4213000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→ Stream cipher (by generating a keystream using the symmetric cipher)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689912" y="4768426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16" name="Text 13"/>
          <p:cNvSpPr/>
          <p:nvPr/>
        </p:nvSpPr>
        <p:spPr>
          <a:xfrm>
            <a:off x="1084842" y="4694369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need for padding since it works on the level of bits</a:t>
            </a:r>
            <a:endParaRPr lang="en-US" sz="2400" dirty="0"/>
          </a:p>
        </p:txBody>
      </p:sp>
      <p:grpSp>
        <p:nvGrpSpPr>
          <p:cNvPr id="19" name="Google Shape;811;p54">
            <a:extLst>
              <a:ext uri="{FF2B5EF4-FFF2-40B4-BE49-F238E27FC236}">
                <a16:creationId xmlns:a16="http://schemas.microsoft.com/office/drawing/2014/main" id="{F8F36CD4-1AB8-4ACF-B657-05789EEBFBB8}"/>
              </a:ext>
            </a:extLst>
          </p:cNvPr>
          <p:cNvGrpSpPr/>
          <p:nvPr/>
        </p:nvGrpSpPr>
        <p:grpSpPr>
          <a:xfrm rot="17240939">
            <a:off x="11276164" y="5506104"/>
            <a:ext cx="3738590" cy="2314085"/>
            <a:chOff x="4681225" y="684575"/>
            <a:chExt cx="2675200" cy="2314050"/>
          </a:xfrm>
        </p:grpSpPr>
        <p:sp>
          <p:nvSpPr>
            <p:cNvPr id="20" name="Google Shape;812;p54">
              <a:extLst>
                <a:ext uri="{FF2B5EF4-FFF2-40B4-BE49-F238E27FC236}">
                  <a16:creationId xmlns:a16="http://schemas.microsoft.com/office/drawing/2014/main" id="{1A3DA888-4A77-ABCA-9B47-BC9742EFB74E}"/>
                </a:ext>
              </a:extLst>
            </p:cNvPr>
            <p:cNvSpPr/>
            <p:nvPr/>
          </p:nvSpPr>
          <p:spPr>
            <a:xfrm>
              <a:off x="4861800" y="684575"/>
              <a:ext cx="2314050" cy="2314050"/>
            </a:xfrm>
            <a:custGeom>
              <a:avLst/>
              <a:gdLst/>
              <a:ahLst/>
              <a:cxnLst/>
              <a:rect l="l" t="t" r="r" b="b"/>
              <a:pathLst>
                <a:path w="92562" h="92562" fill="none" extrusionOk="0">
                  <a:moveTo>
                    <a:pt x="60911" y="31650"/>
                  </a:moveTo>
                  <a:cubicBezTo>
                    <a:pt x="82011" y="52750"/>
                    <a:pt x="92561" y="76410"/>
                    <a:pt x="84485" y="84486"/>
                  </a:cubicBezTo>
                  <a:cubicBezTo>
                    <a:pt x="76409" y="92562"/>
                    <a:pt x="52778" y="82012"/>
                    <a:pt x="31678" y="60912"/>
                  </a:cubicBezTo>
                  <a:cubicBezTo>
                    <a:pt x="10578" y="39812"/>
                    <a:pt x="0" y="16152"/>
                    <a:pt x="8076" y="8076"/>
                  </a:cubicBezTo>
                  <a:cubicBezTo>
                    <a:pt x="16152" y="0"/>
                    <a:pt x="39811" y="10550"/>
                    <a:pt x="60911" y="31650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3;p54">
              <a:extLst>
                <a:ext uri="{FF2B5EF4-FFF2-40B4-BE49-F238E27FC236}">
                  <a16:creationId xmlns:a16="http://schemas.microsoft.com/office/drawing/2014/main" id="{AF3762AC-31F8-503E-D191-3A9821E33D8D}"/>
                </a:ext>
              </a:extLst>
            </p:cNvPr>
            <p:cNvSpPr/>
            <p:nvPr/>
          </p:nvSpPr>
          <p:spPr>
            <a:xfrm>
              <a:off x="4681225" y="988125"/>
              <a:ext cx="2675200" cy="1706950"/>
            </a:xfrm>
            <a:custGeom>
              <a:avLst/>
              <a:gdLst/>
              <a:ahLst/>
              <a:cxnLst/>
              <a:rect l="l" t="t" r="r" b="b"/>
              <a:pathLst>
                <a:path w="107008" h="68278" fill="none" extrusionOk="0">
                  <a:moveTo>
                    <a:pt x="62646" y="15584"/>
                  </a:moveTo>
                  <a:cubicBezTo>
                    <a:pt x="89405" y="28779"/>
                    <a:pt x="107007" y="47803"/>
                    <a:pt x="101974" y="58040"/>
                  </a:cubicBezTo>
                  <a:cubicBezTo>
                    <a:pt x="96912" y="68277"/>
                    <a:pt x="71120" y="65889"/>
                    <a:pt x="44361" y="52694"/>
                  </a:cubicBezTo>
                  <a:cubicBezTo>
                    <a:pt x="17602" y="39471"/>
                    <a:pt x="0" y="20475"/>
                    <a:pt x="5062" y="10238"/>
                  </a:cubicBezTo>
                  <a:cubicBezTo>
                    <a:pt x="10095" y="1"/>
                    <a:pt x="35887" y="2389"/>
                    <a:pt x="62646" y="15584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4;p54">
              <a:extLst>
                <a:ext uri="{FF2B5EF4-FFF2-40B4-BE49-F238E27FC236}">
                  <a16:creationId xmlns:a16="http://schemas.microsoft.com/office/drawing/2014/main" id="{9C6D85A5-EA78-7D20-458F-511729141A10}"/>
                </a:ext>
              </a:extLst>
            </p:cNvPr>
            <p:cNvSpPr/>
            <p:nvPr/>
          </p:nvSpPr>
          <p:spPr>
            <a:xfrm>
              <a:off x="6822500" y="2107300"/>
              <a:ext cx="194800" cy="177575"/>
            </a:xfrm>
            <a:custGeom>
              <a:avLst/>
              <a:gdLst/>
              <a:ahLst/>
              <a:cxnLst/>
              <a:rect l="l" t="t" r="r" b="b"/>
              <a:pathLst>
                <a:path w="7792" h="7103" extrusionOk="0">
                  <a:moveTo>
                    <a:pt x="3900" y="0"/>
                  </a:moveTo>
                  <a:cubicBezTo>
                    <a:pt x="2986" y="0"/>
                    <a:pt x="2076" y="349"/>
                    <a:pt x="1394" y="1045"/>
                  </a:cubicBezTo>
                  <a:cubicBezTo>
                    <a:pt x="0" y="2410"/>
                    <a:pt x="0" y="4685"/>
                    <a:pt x="1394" y="6079"/>
                  </a:cubicBezTo>
                  <a:cubicBezTo>
                    <a:pt x="2076" y="6761"/>
                    <a:pt x="2986" y="7102"/>
                    <a:pt x="3900" y="7102"/>
                  </a:cubicBezTo>
                  <a:cubicBezTo>
                    <a:pt x="4813" y="7102"/>
                    <a:pt x="5730" y="6761"/>
                    <a:pt x="6427" y="6079"/>
                  </a:cubicBezTo>
                  <a:cubicBezTo>
                    <a:pt x="7792" y="4685"/>
                    <a:pt x="7792" y="2410"/>
                    <a:pt x="6427" y="1045"/>
                  </a:cubicBezTo>
                  <a:cubicBezTo>
                    <a:pt x="5730" y="349"/>
                    <a:pt x="4813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D73AD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165985"/>
            <a:ext cx="7415927" cy="2342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9222"/>
              </a:lnSpc>
              <a:buNone/>
            </a:pPr>
            <a:r>
              <a:rPr lang="en-US" sz="7377" b="1" kern="0" spc="-148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Merkle-Hellman Knapsack </a:t>
            </a:r>
            <a:endParaRPr lang="en-US" sz="7377" dirty="0">
              <a:solidFill>
                <a:srgbClr val="D73AD7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5090501"/>
            <a:ext cx="6875233" cy="21451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Merkle-Hellman knapsack cryptosystem is a public-key encryption algorithm proposed by Ralph Merkle and Martin Hellman in 1978. 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0" y="-11151"/>
            <a:ext cx="14630400" cy="8229600"/>
          </a:xfrm>
          <a:prstGeom prst="rect">
            <a:avLst/>
          </a:prstGeom>
          <a:solidFill>
            <a:srgbClr val="FDFAF7"/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8889" y="678299"/>
            <a:ext cx="6776799" cy="847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70"/>
              </a:lnSpc>
              <a:buNone/>
            </a:pPr>
            <a:r>
              <a:rPr lang="en-US" sz="5336" b="1" kern="0" spc="-107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Algorithm Overview</a:t>
            </a:r>
            <a:endParaRPr lang="en-US" sz="5336" dirty="0">
              <a:solidFill>
                <a:srgbClr val="D73AD7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635472" y="2245995"/>
            <a:ext cx="165973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400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00" b="1" dirty="0"/>
          </a:p>
        </p:txBody>
      </p:sp>
      <p:sp>
        <p:nvSpPr>
          <p:cNvPr id="8" name="Text 5"/>
          <p:cNvSpPr/>
          <p:nvPr/>
        </p:nvSpPr>
        <p:spPr>
          <a:xfrm>
            <a:off x="8073747" y="2141339"/>
            <a:ext cx="3388400" cy="4235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35"/>
              </a:lnSpc>
              <a:buNone/>
            </a:pPr>
            <a:r>
              <a:rPr lang="en-US" sz="2668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Generation</a:t>
            </a:r>
            <a:endParaRPr lang="en-US" sz="2668" dirty="0"/>
          </a:p>
        </p:txBody>
      </p:sp>
      <p:sp>
        <p:nvSpPr>
          <p:cNvPr id="9" name="Text 6"/>
          <p:cNvSpPr/>
          <p:nvPr/>
        </p:nvSpPr>
        <p:spPr>
          <a:xfrm>
            <a:off x="8073747" y="2712601"/>
            <a:ext cx="5694164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5"/>
              </a:lnSpc>
              <a:buNone/>
            </a:pPr>
            <a:r>
              <a:rPr lang="en-US" sz="194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superincreasing sequence and multiply by a modulus.</a:t>
            </a:r>
            <a:endParaRPr lang="en-US" sz="1940" dirty="0"/>
          </a:p>
        </p:txBody>
      </p:sp>
      <p:sp>
        <p:nvSpPr>
          <p:cNvPr id="11" name="Text 8"/>
          <p:cNvSpPr/>
          <p:nvPr/>
        </p:nvSpPr>
        <p:spPr>
          <a:xfrm>
            <a:off x="6607254" y="4344948"/>
            <a:ext cx="222409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400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00" b="1" dirty="0"/>
          </a:p>
        </p:txBody>
      </p:sp>
      <p:sp>
        <p:nvSpPr>
          <p:cNvPr id="12" name="Text 9"/>
          <p:cNvSpPr/>
          <p:nvPr/>
        </p:nvSpPr>
        <p:spPr>
          <a:xfrm>
            <a:off x="8073747" y="4240292"/>
            <a:ext cx="3388400" cy="4235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35"/>
              </a:lnSpc>
              <a:buNone/>
            </a:pPr>
            <a:r>
              <a:rPr lang="en-US" sz="2668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Encryption</a:t>
            </a:r>
            <a:endParaRPr lang="en-US" sz="2668" dirty="0"/>
          </a:p>
        </p:txBody>
      </p:sp>
      <p:sp>
        <p:nvSpPr>
          <p:cNvPr id="13" name="Text 10"/>
          <p:cNvSpPr/>
          <p:nvPr/>
        </p:nvSpPr>
        <p:spPr>
          <a:xfrm>
            <a:off x="8073747" y="4811554"/>
            <a:ext cx="5880792" cy="788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5"/>
              </a:lnSpc>
              <a:buNone/>
            </a:pPr>
            <a:r>
              <a:rPr lang="en-US" sz="194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plaintext to binary and multiply with public key.</a:t>
            </a:r>
            <a:endParaRPr lang="en-US" sz="1940" dirty="0"/>
          </a:p>
        </p:txBody>
      </p:sp>
      <p:sp>
        <p:nvSpPr>
          <p:cNvPr id="15" name="Text 12"/>
          <p:cNvSpPr/>
          <p:nvPr/>
        </p:nvSpPr>
        <p:spPr>
          <a:xfrm>
            <a:off x="6607373" y="6443901"/>
            <a:ext cx="222052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endParaRPr lang="en-US" sz="2400" b="1" dirty="0"/>
          </a:p>
        </p:txBody>
      </p:sp>
      <p:sp>
        <p:nvSpPr>
          <p:cNvPr id="16" name="Text 13"/>
          <p:cNvSpPr/>
          <p:nvPr/>
        </p:nvSpPr>
        <p:spPr>
          <a:xfrm>
            <a:off x="8073747" y="6339245"/>
            <a:ext cx="3388400" cy="4235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35"/>
              </a:lnSpc>
              <a:buNone/>
            </a:pPr>
            <a:r>
              <a:rPr lang="en-US" sz="2668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Decryption</a:t>
            </a:r>
            <a:endParaRPr lang="en-US" sz="2668" dirty="0"/>
          </a:p>
        </p:txBody>
      </p:sp>
      <p:sp>
        <p:nvSpPr>
          <p:cNvPr id="17" name="Text 14"/>
          <p:cNvSpPr/>
          <p:nvPr/>
        </p:nvSpPr>
        <p:spPr>
          <a:xfrm>
            <a:off x="8073747" y="6910507"/>
            <a:ext cx="5694164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05"/>
              </a:lnSpc>
              <a:buNone/>
            </a:pPr>
            <a:r>
              <a:rPr lang="en-US" sz="194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private key to solve the subset sum problem.</a:t>
            </a:r>
            <a:endParaRPr lang="en-US" sz="1940" dirty="0"/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9F04BEF4-A88F-FF54-5DEC-2685B7902CA1}"/>
              </a:ext>
            </a:extLst>
          </p:cNvPr>
          <p:cNvSpPr/>
          <p:nvPr/>
        </p:nvSpPr>
        <p:spPr>
          <a:xfrm>
            <a:off x="6700444" y="1929160"/>
            <a:ext cx="45719" cy="5864865"/>
          </a:xfrm>
          <a:prstGeom prst="roundRect">
            <a:avLst>
              <a:gd name="adj" fmla="val 341721"/>
            </a:avLst>
          </a:prstGeom>
          <a:solidFill>
            <a:srgbClr val="F4D4F7"/>
          </a:solidFill>
          <a:ln/>
        </p:spPr>
        <p:txBody>
          <a:bodyPr/>
          <a:lstStyle/>
          <a:p>
            <a:endParaRPr lang="he-IL" sz="2400" b="1"/>
          </a:p>
        </p:txBody>
      </p:sp>
      <p:sp>
        <p:nvSpPr>
          <p:cNvPr id="14" name="Shape 11"/>
          <p:cNvSpPr/>
          <p:nvPr/>
        </p:nvSpPr>
        <p:spPr>
          <a:xfrm>
            <a:off x="6441281" y="6370082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3</a:t>
            </a:r>
            <a:endParaRPr lang="en-IL" sz="2400" b="1" dirty="0"/>
          </a:p>
        </p:txBody>
      </p:sp>
      <p:sp>
        <p:nvSpPr>
          <p:cNvPr id="10" name="Shape 7"/>
          <p:cNvSpPr/>
          <p:nvPr/>
        </p:nvSpPr>
        <p:spPr>
          <a:xfrm>
            <a:off x="6441281" y="4271129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2</a:t>
            </a:r>
            <a:endParaRPr lang="en-IL" sz="2400" b="1" dirty="0"/>
          </a:p>
        </p:txBody>
      </p:sp>
      <p:sp>
        <p:nvSpPr>
          <p:cNvPr id="6" name="Shape 3"/>
          <p:cNvSpPr/>
          <p:nvPr/>
        </p:nvSpPr>
        <p:spPr>
          <a:xfrm>
            <a:off x="6441281" y="2172176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28" name="Shape 17">
            <a:extLst>
              <a:ext uri="{FF2B5EF4-FFF2-40B4-BE49-F238E27FC236}">
                <a16:creationId xmlns:a16="http://schemas.microsoft.com/office/drawing/2014/main" id="{477C0C1A-0BFA-DD88-2804-6E0B45DCDD79}"/>
              </a:ext>
            </a:extLst>
          </p:cNvPr>
          <p:cNvSpPr/>
          <p:nvPr/>
        </p:nvSpPr>
        <p:spPr>
          <a:xfrm>
            <a:off x="6995636" y="6638361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9" name="Shape 17">
            <a:extLst>
              <a:ext uri="{FF2B5EF4-FFF2-40B4-BE49-F238E27FC236}">
                <a16:creationId xmlns:a16="http://schemas.microsoft.com/office/drawing/2014/main" id="{702F9123-23AF-ABD1-F217-D3843CD5AD1B}"/>
              </a:ext>
            </a:extLst>
          </p:cNvPr>
          <p:cNvSpPr/>
          <p:nvPr/>
        </p:nvSpPr>
        <p:spPr>
          <a:xfrm>
            <a:off x="6993614" y="4548247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0" name="Shape 17">
            <a:extLst>
              <a:ext uri="{FF2B5EF4-FFF2-40B4-BE49-F238E27FC236}">
                <a16:creationId xmlns:a16="http://schemas.microsoft.com/office/drawing/2014/main" id="{89F6A6EE-B6CD-F6AD-0BDF-F063B562BCE4}"/>
              </a:ext>
            </a:extLst>
          </p:cNvPr>
          <p:cNvSpPr/>
          <p:nvPr/>
        </p:nvSpPr>
        <p:spPr>
          <a:xfrm>
            <a:off x="6993613" y="2375386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864037" y="1692950"/>
            <a:ext cx="7932182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Superincreasing Sequence</a:t>
            </a:r>
            <a:endParaRPr lang="en-US" sz="5346" dirty="0">
              <a:solidFill>
                <a:srgbClr val="D73AD7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864037" y="2911792"/>
            <a:ext cx="6327815" cy="1886545"/>
          </a:xfrm>
          <a:prstGeom prst="roundRect">
            <a:avLst>
              <a:gd name="adj" fmla="val 5496"/>
            </a:avLst>
          </a:prstGeom>
          <a:solidFill>
            <a:srgbClr val="FDFAF7"/>
          </a:solidFill>
          <a:ln w="15240">
            <a:solidFill>
              <a:srgbClr val="E3E0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4"/>
          <p:cNvSpPr/>
          <p:nvPr/>
        </p:nvSpPr>
        <p:spPr>
          <a:xfrm>
            <a:off x="1126093" y="3173849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Definition</a:t>
            </a:r>
            <a:endParaRPr lang="en-US" sz="2673" dirty="0"/>
          </a:p>
        </p:txBody>
      </p:sp>
      <p:sp>
        <p:nvSpPr>
          <p:cNvPr id="7" name="Text 5"/>
          <p:cNvSpPr/>
          <p:nvPr/>
        </p:nvSpPr>
        <p:spPr>
          <a:xfrm>
            <a:off x="1126093" y="3746183"/>
            <a:ext cx="5803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element is greater than the sum of all previous elements.</a:t>
            </a:r>
            <a:endParaRPr lang="en-US" sz="1944" dirty="0"/>
          </a:p>
        </p:txBody>
      </p:sp>
      <p:sp>
        <p:nvSpPr>
          <p:cNvPr id="8" name="Shape 6"/>
          <p:cNvSpPr/>
          <p:nvPr/>
        </p:nvSpPr>
        <p:spPr>
          <a:xfrm>
            <a:off x="7438668" y="2911792"/>
            <a:ext cx="6327815" cy="1886545"/>
          </a:xfrm>
          <a:prstGeom prst="roundRect">
            <a:avLst>
              <a:gd name="adj" fmla="val 5496"/>
            </a:avLst>
          </a:prstGeom>
          <a:solidFill>
            <a:srgbClr val="FDFAF7"/>
          </a:solidFill>
          <a:ln w="15240">
            <a:solidFill>
              <a:srgbClr val="E3E0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7"/>
          <p:cNvSpPr/>
          <p:nvPr/>
        </p:nvSpPr>
        <p:spPr>
          <a:xfrm>
            <a:off x="7700724" y="3173849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Example</a:t>
            </a:r>
            <a:endParaRPr lang="en-US" sz="2673" dirty="0"/>
          </a:p>
        </p:txBody>
      </p:sp>
      <p:sp>
        <p:nvSpPr>
          <p:cNvPr id="10" name="Text 8"/>
          <p:cNvSpPr/>
          <p:nvPr/>
        </p:nvSpPr>
        <p:spPr>
          <a:xfrm>
            <a:off x="7700724" y="3746183"/>
            <a:ext cx="5803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sequence {2, 3, 6, 13, 27, 52} is superincreasing.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864037" y="5045154"/>
            <a:ext cx="12902327" cy="1491496"/>
          </a:xfrm>
          <a:prstGeom prst="roundRect">
            <a:avLst>
              <a:gd name="adj" fmla="val 6952"/>
            </a:avLst>
          </a:prstGeom>
          <a:solidFill>
            <a:srgbClr val="FDFAF7"/>
          </a:solidFill>
          <a:ln w="15240">
            <a:solidFill>
              <a:srgbClr val="E3E0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 10"/>
          <p:cNvSpPr/>
          <p:nvPr/>
        </p:nvSpPr>
        <p:spPr>
          <a:xfrm>
            <a:off x="1126093" y="5307211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Importance</a:t>
            </a:r>
            <a:endParaRPr lang="en-US" sz="2673" dirty="0"/>
          </a:p>
        </p:txBody>
      </p:sp>
      <p:sp>
        <p:nvSpPr>
          <p:cNvPr id="13" name="Text 11"/>
          <p:cNvSpPr/>
          <p:nvPr/>
        </p:nvSpPr>
        <p:spPr>
          <a:xfrm>
            <a:off x="1126093" y="5879544"/>
            <a:ext cx="123782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the security and functionality of the algorithm.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2576" y="658058"/>
            <a:ext cx="6774894" cy="8211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67"/>
              </a:lnSpc>
              <a:buNone/>
            </a:pPr>
            <a:r>
              <a:rPr lang="en-US" sz="5174" b="1" kern="0" spc="-103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Generation Process</a:t>
            </a:r>
            <a:endParaRPr lang="en-US" sz="5174" dirty="0">
              <a:solidFill>
                <a:srgbClr val="D73AD7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76" y="1837611"/>
            <a:ext cx="1194554" cy="1911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75508" y="2076450"/>
            <a:ext cx="3285172" cy="410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33"/>
              </a:lnSpc>
              <a:buNone/>
            </a:pPr>
            <a:r>
              <a:rPr lang="en-US" sz="2587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Create Sequence</a:t>
            </a:r>
            <a:endParaRPr lang="en-US" sz="2587" dirty="0"/>
          </a:p>
        </p:txBody>
      </p:sp>
      <p:sp>
        <p:nvSpPr>
          <p:cNvPr id="8" name="Text 4"/>
          <p:cNvSpPr/>
          <p:nvPr/>
        </p:nvSpPr>
        <p:spPr>
          <a:xfrm>
            <a:off x="7875507" y="2630329"/>
            <a:ext cx="6251310" cy="764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a superincreasing sequence of positive integers.</a:t>
            </a:r>
            <a:endParaRPr lang="en-US" sz="188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76" y="3748921"/>
            <a:ext cx="1194554" cy="19113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75508" y="3987760"/>
            <a:ext cx="3285172" cy="410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33"/>
              </a:lnSpc>
              <a:buNone/>
            </a:pPr>
            <a:r>
              <a:rPr lang="en-US" sz="2587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Choose Modulus</a:t>
            </a:r>
            <a:endParaRPr lang="en-US" sz="2587" dirty="0"/>
          </a:p>
        </p:txBody>
      </p:sp>
      <p:sp>
        <p:nvSpPr>
          <p:cNvPr id="11" name="Text 6"/>
          <p:cNvSpPr/>
          <p:nvPr/>
        </p:nvSpPr>
        <p:spPr>
          <a:xfrm>
            <a:off x="7875508" y="4541639"/>
            <a:ext cx="5918716" cy="382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 modulus larger than the sum of the sequence.</a:t>
            </a:r>
            <a:endParaRPr lang="en-US" sz="188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576" y="5660231"/>
            <a:ext cx="1194554" cy="19113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75508" y="5899071"/>
            <a:ext cx="3285172" cy="410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33"/>
              </a:lnSpc>
              <a:buNone/>
            </a:pPr>
            <a:r>
              <a:rPr lang="en-US" sz="2587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Multiply</a:t>
            </a:r>
            <a:endParaRPr lang="en-US" sz="2587" dirty="0"/>
          </a:p>
        </p:txBody>
      </p:sp>
      <p:sp>
        <p:nvSpPr>
          <p:cNvPr id="14" name="Text 8"/>
          <p:cNvSpPr/>
          <p:nvPr/>
        </p:nvSpPr>
        <p:spPr>
          <a:xfrm>
            <a:off x="7875508" y="6452949"/>
            <a:ext cx="5918716" cy="764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1881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Multiply each element by a coprime number modulo the modulus.</a:t>
            </a:r>
            <a:endParaRPr lang="en-US" sz="188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68693" y="876181"/>
            <a:ext cx="888015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FEAL: A Faster Encryption Solution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09597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86691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Faster Encryption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37817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FEAL, or the Fast Data Encipherment Algorithm, was designed in the late 1980s as a speedier and simpler alternative to the popular Data Encryption Standard (DES).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09597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866918"/>
            <a:ext cx="309741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 Key Generation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378172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FEAL algorithm includes a key generation process that produces round keys for efficient encryption and decryption of data.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9597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86691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Data Protection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378172"/>
            <a:ext cx="39841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FEAL uses a series of rounds and substitutions to encrypt and decrypt data, providing a robust security solution for a variety of applications.</a:t>
            </a:r>
            <a:endParaRPr lang="en-US" sz="194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0" y="13252"/>
            <a:ext cx="14630400" cy="8229600"/>
          </a:xfrm>
          <a:prstGeom prst="rect">
            <a:avLst/>
          </a:prstGeom>
          <a:solidFill>
            <a:srgbClr val="FDFAF7"/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278850"/>
            <a:ext cx="6789420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Encryption Process</a:t>
            </a:r>
            <a:endParaRPr lang="en-US" sz="5346" dirty="0">
              <a:solidFill>
                <a:srgbClr val="D73AD7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740098" y="25902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7" name="Text 4"/>
          <p:cNvSpPr/>
          <p:nvPr/>
        </p:nvSpPr>
        <p:spPr>
          <a:xfrm>
            <a:off x="1934647" y="2664321"/>
            <a:ext cx="166211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3208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208" dirty="0"/>
          </a:p>
        </p:txBody>
      </p:sp>
      <p:sp>
        <p:nvSpPr>
          <p:cNvPr id="8" name="Text 5"/>
          <p:cNvSpPr/>
          <p:nvPr/>
        </p:nvSpPr>
        <p:spPr>
          <a:xfrm>
            <a:off x="1110853" y="3978950"/>
            <a:ext cx="1813798" cy="8484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Convert Message</a:t>
            </a:r>
            <a:endParaRPr lang="en-US" sz="2673" dirty="0"/>
          </a:p>
        </p:txBody>
      </p:sp>
      <p:sp>
        <p:nvSpPr>
          <p:cNvPr id="9" name="Text 6"/>
          <p:cNvSpPr/>
          <p:nvPr/>
        </p:nvSpPr>
        <p:spPr>
          <a:xfrm>
            <a:off x="1110853" y="4975503"/>
            <a:ext cx="181379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the plaintext message into a binary sequence.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4294346" y="25902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4460558" y="2664321"/>
            <a:ext cx="222885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3208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208" dirty="0"/>
          </a:p>
        </p:txBody>
      </p:sp>
      <p:sp>
        <p:nvSpPr>
          <p:cNvPr id="12" name="Text 9"/>
          <p:cNvSpPr/>
          <p:nvPr/>
        </p:nvSpPr>
        <p:spPr>
          <a:xfrm>
            <a:off x="3665101" y="3978950"/>
            <a:ext cx="1813798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Multiply</a:t>
            </a:r>
            <a:endParaRPr lang="en-US" sz="2673" dirty="0"/>
          </a:p>
        </p:txBody>
      </p:sp>
      <p:sp>
        <p:nvSpPr>
          <p:cNvPr id="13" name="Text 10"/>
          <p:cNvSpPr/>
          <p:nvPr/>
        </p:nvSpPr>
        <p:spPr>
          <a:xfrm>
            <a:off x="3483734" y="4551282"/>
            <a:ext cx="2187115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Multiply each bit with corresponding public key element.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848594" y="25902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5" name="Text 12"/>
          <p:cNvSpPr/>
          <p:nvPr/>
        </p:nvSpPr>
        <p:spPr>
          <a:xfrm>
            <a:off x="7015043" y="2664321"/>
            <a:ext cx="222409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3208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208" dirty="0"/>
          </a:p>
        </p:txBody>
      </p:sp>
      <p:sp>
        <p:nvSpPr>
          <p:cNvPr id="16" name="Text 13"/>
          <p:cNvSpPr/>
          <p:nvPr/>
        </p:nvSpPr>
        <p:spPr>
          <a:xfrm>
            <a:off x="6219349" y="3978950"/>
            <a:ext cx="1813798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Sum</a:t>
            </a:r>
            <a:endParaRPr lang="en-US" sz="2673" dirty="0"/>
          </a:p>
        </p:txBody>
      </p:sp>
      <p:sp>
        <p:nvSpPr>
          <p:cNvPr id="17" name="Text 14"/>
          <p:cNvSpPr/>
          <p:nvPr/>
        </p:nvSpPr>
        <p:spPr>
          <a:xfrm>
            <a:off x="6219349" y="4551282"/>
            <a:ext cx="1821300" cy="1246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the results to obtain the ciphertext.</a:t>
            </a:r>
            <a:endParaRPr lang="en-US" sz="1944" dirty="0"/>
          </a:p>
        </p:txBody>
      </p:sp>
      <p:sp>
        <p:nvSpPr>
          <p:cNvPr id="18" name="Google Shape;886;p58">
            <a:extLst>
              <a:ext uri="{FF2B5EF4-FFF2-40B4-BE49-F238E27FC236}">
                <a16:creationId xmlns:a16="http://schemas.microsoft.com/office/drawing/2014/main" id="{F764E6B8-66E1-77E2-A2F8-4E5BDBDE6F08}"/>
              </a:ext>
            </a:extLst>
          </p:cNvPr>
          <p:cNvSpPr/>
          <p:nvPr/>
        </p:nvSpPr>
        <p:spPr>
          <a:xfrm>
            <a:off x="1847540" y="3145691"/>
            <a:ext cx="340423" cy="340423"/>
          </a:xfrm>
          <a:custGeom>
            <a:avLst/>
            <a:gdLst/>
            <a:ahLst/>
            <a:cxnLst/>
            <a:rect l="l" t="t" r="r" b="b"/>
            <a:pathLst>
              <a:path w="18769" h="18769" extrusionOk="0">
                <a:moveTo>
                  <a:pt x="9385" y="0"/>
                </a:moveTo>
                <a:cubicBezTo>
                  <a:pt x="9385" y="5176"/>
                  <a:pt x="5176" y="9384"/>
                  <a:pt x="1" y="9384"/>
                </a:cubicBezTo>
                <a:cubicBezTo>
                  <a:pt x="5176" y="9384"/>
                  <a:pt x="9385" y="13593"/>
                  <a:pt x="9385" y="18768"/>
                </a:cubicBezTo>
                <a:cubicBezTo>
                  <a:pt x="9385" y="13593"/>
                  <a:pt x="13593" y="9384"/>
                  <a:pt x="18769" y="9384"/>
                </a:cubicBezTo>
                <a:cubicBezTo>
                  <a:pt x="13593" y="9384"/>
                  <a:pt x="9385" y="5176"/>
                  <a:pt x="9385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86;p58">
            <a:extLst>
              <a:ext uri="{FF2B5EF4-FFF2-40B4-BE49-F238E27FC236}">
                <a16:creationId xmlns:a16="http://schemas.microsoft.com/office/drawing/2014/main" id="{AA757B9F-1D07-8968-2809-0FA4297E6DB9}"/>
              </a:ext>
            </a:extLst>
          </p:cNvPr>
          <p:cNvSpPr/>
          <p:nvPr/>
        </p:nvSpPr>
        <p:spPr>
          <a:xfrm>
            <a:off x="4401789" y="3145690"/>
            <a:ext cx="340423" cy="340423"/>
          </a:xfrm>
          <a:custGeom>
            <a:avLst/>
            <a:gdLst/>
            <a:ahLst/>
            <a:cxnLst/>
            <a:rect l="l" t="t" r="r" b="b"/>
            <a:pathLst>
              <a:path w="18769" h="18769" extrusionOk="0">
                <a:moveTo>
                  <a:pt x="9385" y="0"/>
                </a:moveTo>
                <a:cubicBezTo>
                  <a:pt x="9385" y="5176"/>
                  <a:pt x="5176" y="9384"/>
                  <a:pt x="1" y="9384"/>
                </a:cubicBezTo>
                <a:cubicBezTo>
                  <a:pt x="5176" y="9384"/>
                  <a:pt x="9385" y="13593"/>
                  <a:pt x="9385" y="18768"/>
                </a:cubicBezTo>
                <a:cubicBezTo>
                  <a:pt x="9385" y="13593"/>
                  <a:pt x="13593" y="9384"/>
                  <a:pt x="18769" y="9384"/>
                </a:cubicBezTo>
                <a:cubicBezTo>
                  <a:pt x="13593" y="9384"/>
                  <a:pt x="9385" y="5176"/>
                  <a:pt x="9385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86;p58">
            <a:extLst>
              <a:ext uri="{FF2B5EF4-FFF2-40B4-BE49-F238E27FC236}">
                <a16:creationId xmlns:a16="http://schemas.microsoft.com/office/drawing/2014/main" id="{6FD79FD0-0DD5-7CB9-2B44-8C9A17CE6777}"/>
              </a:ext>
            </a:extLst>
          </p:cNvPr>
          <p:cNvSpPr/>
          <p:nvPr/>
        </p:nvSpPr>
        <p:spPr>
          <a:xfrm>
            <a:off x="6982301" y="3145691"/>
            <a:ext cx="340423" cy="340423"/>
          </a:xfrm>
          <a:custGeom>
            <a:avLst/>
            <a:gdLst/>
            <a:ahLst/>
            <a:cxnLst/>
            <a:rect l="l" t="t" r="r" b="b"/>
            <a:pathLst>
              <a:path w="18769" h="18769" extrusionOk="0">
                <a:moveTo>
                  <a:pt x="9385" y="0"/>
                </a:moveTo>
                <a:cubicBezTo>
                  <a:pt x="9385" y="5176"/>
                  <a:pt x="5176" y="9384"/>
                  <a:pt x="1" y="9384"/>
                </a:cubicBezTo>
                <a:cubicBezTo>
                  <a:pt x="5176" y="9384"/>
                  <a:pt x="9385" y="13593"/>
                  <a:pt x="9385" y="18768"/>
                </a:cubicBezTo>
                <a:cubicBezTo>
                  <a:pt x="9385" y="13593"/>
                  <a:pt x="13593" y="9384"/>
                  <a:pt x="18769" y="9384"/>
                </a:cubicBezTo>
                <a:cubicBezTo>
                  <a:pt x="13593" y="9384"/>
                  <a:pt x="9385" y="5176"/>
                  <a:pt x="9385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870;p58">
            <a:extLst>
              <a:ext uri="{FF2B5EF4-FFF2-40B4-BE49-F238E27FC236}">
                <a16:creationId xmlns:a16="http://schemas.microsoft.com/office/drawing/2014/main" id="{B403321C-1FEA-6EE1-D6B4-29B5416053AB}"/>
              </a:ext>
            </a:extLst>
          </p:cNvPr>
          <p:cNvCxnSpPr>
            <a:cxnSpLocks/>
          </p:cNvCxnSpPr>
          <p:nvPr/>
        </p:nvCxnSpPr>
        <p:spPr>
          <a:xfrm rot="5400000">
            <a:off x="4331541" y="3719947"/>
            <a:ext cx="486210" cy="5292"/>
          </a:xfrm>
          <a:prstGeom prst="bentConnector3">
            <a:avLst>
              <a:gd name="adj1" fmla="val -171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" name="Google Shape;870;p58">
            <a:extLst>
              <a:ext uri="{FF2B5EF4-FFF2-40B4-BE49-F238E27FC236}">
                <a16:creationId xmlns:a16="http://schemas.microsoft.com/office/drawing/2014/main" id="{128EA1EA-3608-B3EB-2CD1-AAF0BC5B1C40}"/>
              </a:ext>
            </a:extLst>
          </p:cNvPr>
          <p:cNvCxnSpPr>
            <a:cxnSpLocks/>
          </p:cNvCxnSpPr>
          <p:nvPr/>
        </p:nvCxnSpPr>
        <p:spPr>
          <a:xfrm rot="5400000">
            <a:off x="1777292" y="3694007"/>
            <a:ext cx="486210" cy="5292"/>
          </a:xfrm>
          <a:prstGeom prst="bentConnector3">
            <a:avLst>
              <a:gd name="adj1" fmla="val -171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870;p58">
            <a:extLst>
              <a:ext uri="{FF2B5EF4-FFF2-40B4-BE49-F238E27FC236}">
                <a16:creationId xmlns:a16="http://schemas.microsoft.com/office/drawing/2014/main" id="{B23C7DF9-D424-8111-1469-4313AFC374BB}"/>
              </a:ext>
            </a:extLst>
          </p:cNvPr>
          <p:cNvCxnSpPr>
            <a:cxnSpLocks/>
          </p:cNvCxnSpPr>
          <p:nvPr/>
        </p:nvCxnSpPr>
        <p:spPr>
          <a:xfrm rot="5400000">
            <a:off x="6909334" y="3700125"/>
            <a:ext cx="486210" cy="5292"/>
          </a:xfrm>
          <a:prstGeom prst="bentConnector3">
            <a:avLst>
              <a:gd name="adj1" fmla="val -1718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 dirty="0"/>
          </a:p>
        </p:txBody>
      </p:sp>
      <p:sp>
        <p:nvSpPr>
          <p:cNvPr id="4" name="Text 2"/>
          <p:cNvSpPr/>
          <p:nvPr/>
        </p:nvSpPr>
        <p:spPr>
          <a:xfrm>
            <a:off x="864037" y="399741"/>
            <a:ext cx="6789420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D73AD7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Decryption Process</a:t>
            </a:r>
            <a:endParaRPr lang="en-US" sz="5346" dirty="0">
              <a:solidFill>
                <a:srgbClr val="D73AD7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270691" y="1816531"/>
            <a:ext cx="166211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2400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00" b="1" dirty="0"/>
          </a:p>
        </p:txBody>
      </p:sp>
      <p:sp>
        <p:nvSpPr>
          <p:cNvPr id="7" name="Text 5"/>
          <p:cNvSpPr/>
          <p:nvPr/>
        </p:nvSpPr>
        <p:spPr>
          <a:xfrm>
            <a:off x="2167732" y="1744584"/>
            <a:ext cx="3845152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Modular Arithmetic</a:t>
            </a:r>
            <a:endParaRPr lang="en-US" sz="267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6"/>
              <p:cNvSpPr/>
              <p:nvPr/>
            </p:nvSpPr>
            <p:spPr>
              <a:xfrm>
                <a:off x="1287479" y="2344109"/>
                <a:ext cx="5729530" cy="2204009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2000" b="1" dirty="0"/>
                  <a:t>Calculate Modular Inverse</a:t>
                </a:r>
                <a:r>
                  <a:rPr lang="en-US" sz="2000" dirty="0"/>
                  <a:t>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sz="2000" dirty="0"/>
                  <a:t>Compute the modular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pPr>
                      <m:e>
                        <m: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𝒘</m:t>
                        </m:r>
                      </m:e>
                      <m:sup>
                        <m:r>
                          <a:rPr lang="ar-BH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−</m:t>
                        </m:r>
                        <m:r>
                          <a:rPr lang="ar-BH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kern="0" spc="-39" dirty="0">
                    <a:solidFill>
                      <a:srgbClr val="D73AD7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</a:t>
                </a:r>
                <a:r>
                  <a:rPr lang="en-US" sz="2000" dirty="0"/>
                  <a:t>of the multiplier w used in the encryption.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sz="1100" dirty="0"/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GB" sz="2000" b="1" dirty="0"/>
                  <a:t>Compute Intermediate Value</a:t>
                </a:r>
                <a:r>
                  <a:rPr lang="en-GB" sz="2000" dirty="0"/>
                  <a:t>: Use the modular inverse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pc="-39" smtClean="0">
                            <a:solidFill>
                              <a:srgbClr val="272525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pPr>
                      <m:e>
                        <m:r>
                          <a:rPr lang="en-US" sz="2000" b="0" i="1" kern="0" spc="-39" smtClean="0">
                            <a:solidFill>
                              <a:srgbClr val="272525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𝐶</m:t>
                        </m:r>
                      </m:e>
                      <m:sup>
                        <m:r>
                          <a:rPr lang="en-US" sz="2000" b="0" i="1" kern="0" spc="-39" smtClean="0">
                            <a:solidFill>
                              <a:srgbClr val="272525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kern="0" spc="-39" dirty="0">
                    <a:solidFill>
                      <a:srgbClr val="272525"/>
                    </a:solidFill>
                    <a:latin typeface="Cambria Math" panose="02040503050406030204" pitchFamily="18" charset="0"/>
                    <a:ea typeface="Source Sans Pro" pitchFamily="34" charset="-122"/>
                    <a:cs typeface="Source Sans Pro" pitchFamily="34" charset="-120"/>
                  </a:rPr>
                  <a:t> </a:t>
                </a:r>
                <a:r>
                  <a:rPr lang="en-US" sz="2000" kern="0" spc="-39" dirty="0">
                    <a:solidFill>
                      <a:srgbClr val="272525"/>
                    </a:solidFill>
                    <a:latin typeface="Cambria Math" panose="02040503050406030204" pitchFamily="18" charset="0"/>
                    <a:ea typeface="Source Sans Pro" pitchFamily="34" charset="-122"/>
                    <a:cs typeface="Source Sans Pro" pitchFamily="34" charset="-120"/>
                  </a:rPr>
                  <a:t>calculating</a:t>
                </a:r>
                <a:endParaRPr lang="en-US" sz="2000" i="1" kern="0" spc="-39" dirty="0">
                  <a:solidFill>
                    <a:srgbClr val="272525"/>
                  </a:solidFill>
                  <a:latin typeface="Cambria Math" panose="02040503050406030204" pitchFamily="18" charset="0"/>
                  <a:ea typeface="Source Sans Pro" pitchFamily="34" charset="-122"/>
                  <a:cs typeface="Source Sans Pro" pitchFamily="34" charset="-12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pPr>
                      <m:e>
                        <m: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        </m:t>
                        </m:r>
                        <m: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𝑪</m:t>
                        </m:r>
                      </m:e>
                      <m:sup>
                        <m:r>
                          <a:rPr lang="en-US" sz="2000" b="1" i="1" kern="0" spc="-39" smtClean="0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′</m:t>
                        </m:r>
                      </m:sup>
                    </m:sSup>
                    <m:r>
                      <a:rPr lang="en-US" sz="2000" b="1" i="1" kern="0" spc="-39" smtClean="0">
                        <a:solidFill>
                          <a:srgbClr val="D73AD7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=</m:t>
                    </m:r>
                    <m:r>
                      <a:rPr lang="en-US" sz="2000" b="1" i="1" kern="0" spc="-39" smtClean="0">
                        <a:solidFill>
                          <a:srgbClr val="D73AD7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𝑪</m:t>
                    </m:r>
                    <m:r>
                      <a:rPr lang="en-US" sz="2000" b="1" i="1" kern="0" spc="-39" smtClean="0">
                        <a:solidFill>
                          <a:srgbClr val="D73AD7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∗</m:t>
                    </m:r>
                    <m:sSup>
                      <m:sSupPr>
                        <m:ctrlPr>
                          <a:rPr lang="en-US" sz="2000" b="1" i="1" kern="0" spc="-39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pPr>
                      <m:e>
                        <m:r>
                          <a:rPr lang="en-US" sz="2000" b="1" i="1" kern="0" spc="-39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𝒘</m:t>
                        </m:r>
                      </m:e>
                      <m:sup>
                        <m:r>
                          <a:rPr lang="ar-BH" sz="2000" b="1" i="1" kern="0" spc="-39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−</m:t>
                        </m:r>
                        <m:r>
                          <a:rPr lang="ar-BH" sz="2000" b="1" i="1" kern="0" spc="-39">
                            <a:solidFill>
                              <a:srgbClr val="D73AD7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D73AD7"/>
                    </a:solidFill>
                  </a:rPr>
                  <a:t> mod m</a:t>
                </a:r>
              </a:p>
            </p:txBody>
          </p:sp>
        </mc:Choice>
        <mc:Fallback xmlns="">
          <p:sp>
            <p:nvSpPr>
              <p:cNvPr id="8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79" y="2344109"/>
                <a:ext cx="5729530" cy="2204009"/>
              </a:xfrm>
              <a:prstGeom prst="rect">
                <a:avLst/>
              </a:prstGeom>
              <a:blipFill>
                <a:blip r:embed="rId3"/>
                <a:stretch>
                  <a:fillRect l="-1064" t="-1662" r="-2021" b="-554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8"/>
          <p:cNvSpPr/>
          <p:nvPr/>
        </p:nvSpPr>
        <p:spPr>
          <a:xfrm>
            <a:off x="7203698" y="3799880"/>
            <a:ext cx="222885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2400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00" b="1" dirty="0"/>
          </a:p>
        </p:txBody>
      </p:sp>
      <p:sp>
        <p:nvSpPr>
          <p:cNvPr id="11" name="Text 9"/>
          <p:cNvSpPr/>
          <p:nvPr/>
        </p:nvSpPr>
        <p:spPr>
          <a:xfrm>
            <a:off x="8672989" y="3694986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Subset Sum Problem</a:t>
            </a:r>
            <a:endParaRPr lang="en-US" sz="2673" dirty="0"/>
          </a:p>
        </p:txBody>
      </p:sp>
      <p:sp>
        <p:nvSpPr>
          <p:cNvPr id="12" name="Text 10"/>
          <p:cNvSpPr/>
          <p:nvPr/>
        </p:nvSpPr>
        <p:spPr>
          <a:xfrm>
            <a:off x="8672989" y="4267319"/>
            <a:ext cx="5700282" cy="1164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Next, the algorithm solves the subset sum problem to reconstruct the binary sequence that was encrypted using the public key.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7203936" y="5458539"/>
            <a:ext cx="222409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2400" b="1" kern="0" spc="-64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00" b="1" dirty="0"/>
          </a:p>
        </p:txBody>
      </p:sp>
      <p:sp>
        <p:nvSpPr>
          <p:cNvPr id="15" name="Text 13"/>
          <p:cNvSpPr/>
          <p:nvPr/>
        </p:nvSpPr>
        <p:spPr>
          <a:xfrm>
            <a:off x="2562701" y="5353645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Message Conversion</a:t>
            </a:r>
            <a:endParaRPr lang="en-US" sz="2673" dirty="0"/>
          </a:p>
        </p:txBody>
      </p:sp>
      <p:sp>
        <p:nvSpPr>
          <p:cNvPr id="16" name="Text 14"/>
          <p:cNvSpPr/>
          <p:nvPr/>
        </p:nvSpPr>
        <p:spPr>
          <a:xfrm>
            <a:off x="864037" y="5925979"/>
            <a:ext cx="51488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Finally, the binary sequence is transformed back into the original plaintext message, completing the secure decryption process.</a:t>
            </a:r>
            <a:endParaRPr lang="en-US" sz="1944" dirty="0"/>
          </a:p>
        </p:txBody>
      </p:sp>
      <p:grpSp>
        <p:nvGrpSpPr>
          <p:cNvPr id="40" name="Google Shape;811;p54">
            <a:extLst>
              <a:ext uri="{FF2B5EF4-FFF2-40B4-BE49-F238E27FC236}">
                <a16:creationId xmlns:a16="http://schemas.microsoft.com/office/drawing/2014/main" id="{8D11DBD0-20B4-400C-0B49-EDD5AC66C498}"/>
              </a:ext>
            </a:extLst>
          </p:cNvPr>
          <p:cNvGrpSpPr/>
          <p:nvPr/>
        </p:nvGrpSpPr>
        <p:grpSpPr>
          <a:xfrm rot="-7631101">
            <a:off x="12985209" y="-1668823"/>
            <a:ext cx="2675240" cy="2314085"/>
            <a:chOff x="4681225" y="684575"/>
            <a:chExt cx="2675200" cy="2314050"/>
          </a:xfrm>
        </p:grpSpPr>
        <p:sp>
          <p:nvSpPr>
            <p:cNvPr id="41" name="Google Shape;812;p54">
              <a:extLst>
                <a:ext uri="{FF2B5EF4-FFF2-40B4-BE49-F238E27FC236}">
                  <a16:creationId xmlns:a16="http://schemas.microsoft.com/office/drawing/2014/main" id="{48D7398E-FB30-F347-932B-ADEF8B8BC6C5}"/>
                </a:ext>
              </a:extLst>
            </p:cNvPr>
            <p:cNvSpPr/>
            <p:nvPr/>
          </p:nvSpPr>
          <p:spPr>
            <a:xfrm>
              <a:off x="4861800" y="684575"/>
              <a:ext cx="2314050" cy="2314050"/>
            </a:xfrm>
            <a:custGeom>
              <a:avLst/>
              <a:gdLst/>
              <a:ahLst/>
              <a:cxnLst/>
              <a:rect l="l" t="t" r="r" b="b"/>
              <a:pathLst>
                <a:path w="92562" h="92562" fill="none" extrusionOk="0">
                  <a:moveTo>
                    <a:pt x="60911" y="31650"/>
                  </a:moveTo>
                  <a:cubicBezTo>
                    <a:pt x="82011" y="52750"/>
                    <a:pt x="92561" y="76410"/>
                    <a:pt x="84485" y="84486"/>
                  </a:cubicBezTo>
                  <a:cubicBezTo>
                    <a:pt x="76409" y="92562"/>
                    <a:pt x="52778" y="82012"/>
                    <a:pt x="31678" y="60912"/>
                  </a:cubicBezTo>
                  <a:cubicBezTo>
                    <a:pt x="10578" y="39812"/>
                    <a:pt x="0" y="16152"/>
                    <a:pt x="8076" y="8076"/>
                  </a:cubicBezTo>
                  <a:cubicBezTo>
                    <a:pt x="16152" y="0"/>
                    <a:pt x="39811" y="10550"/>
                    <a:pt x="60911" y="31650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3;p54">
              <a:extLst>
                <a:ext uri="{FF2B5EF4-FFF2-40B4-BE49-F238E27FC236}">
                  <a16:creationId xmlns:a16="http://schemas.microsoft.com/office/drawing/2014/main" id="{D799F880-C787-2569-8F28-0F41290BBBB2}"/>
                </a:ext>
              </a:extLst>
            </p:cNvPr>
            <p:cNvSpPr/>
            <p:nvPr/>
          </p:nvSpPr>
          <p:spPr>
            <a:xfrm>
              <a:off x="4681225" y="988125"/>
              <a:ext cx="2675200" cy="1706950"/>
            </a:xfrm>
            <a:custGeom>
              <a:avLst/>
              <a:gdLst/>
              <a:ahLst/>
              <a:cxnLst/>
              <a:rect l="l" t="t" r="r" b="b"/>
              <a:pathLst>
                <a:path w="107008" h="68278" fill="none" extrusionOk="0">
                  <a:moveTo>
                    <a:pt x="62646" y="15584"/>
                  </a:moveTo>
                  <a:cubicBezTo>
                    <a:pt x="89405" y="28779"/>
                    <a:pt x="107007" y="47803"/>
                    <a:pt x="101974" y="58040"/>
                  </a:cubicBezTo>
                  <a:cubicBezTo>
                    <a:pt x="96912" y="68277"/>
                    <a:pt x="71120" y="65889"/>
                    <a:pt x="44361" y="52694"/>
                  </a:cubicBezTo>
                  <a:cubicBezTo>
                    <a:pt x="17602" y="39471"/>
                    <a:pt x="0" y="20475"/>
                    <a:pt x="5062" y="10238"/>
                  </a:cubicBezTo>
                  <a:cubicBezTo>
                    <a:pt x="10095" y="1"/>
                    <a:pt x="35887" y="2389"/>
                    <a:pt x="62646" y="15584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4;p54">
              <a:extLst>
                <a:ext uri="{FF2B5EF4-FFF2-40B4-BE49-F238E27FC236}">
                  <a16:creationId xmlns:a16="http://schemas.microsoft.com/office/drawing/2014/main" id="{5784EEBD-2206-A8A9-EB29-107B40673DA6}"/>
                </a:ext>
              </a:extLst>
            </p:cNvPr>
            <p:cNvSpPr/>
            <p:nvPr/>
          </p:nvSpPr>
          <p:spPr>
            <a:xfrm>
              <a:off x="6822500" y="2107300"/>
              <a:ext cx="194800" cy="177575"/>
            </a:xfrm>
            <a:custGeom>
              <a:avLst/>
              <a:gdLst/>
              <a:ahLst/>
              <a:cxnLst/>
              <a:rect l="l" t="t" r="r" b="b"/>
              <a:pathLst>
                <a:path w="7792" h="7103" extrusionOk="0">
                  <a:moveTo>
                    <a:pt x="3900" y="0"/>
                  </a:moveTo>
                  <a:cubicBezTo>
                    <a:pt x="2986" y="0"/>
                    <a:pt x="2076" y="349"/>
                    <a:pt x="1394" y="1045"/>
                  </a:cubicBezTo>
                  <a:cubicBezTo>
                    <a:pt x="0" y="2410"/>
                    <a:pt x="0" y="4685"/>
                    <a:pt x="1394" y="6079"/>
                  </a:cubicBezTo>
                  <a:cubicBezTo>
                    <a:pt x="2076" y="6761"/>
                    <a:pt x="2986" y="7102"/>
                    <a:pt x="3900" y="7102"/>
                  </a:cubicBezTo>
                  <a:cubicBezTo>
                    <a:pt x="4813" y="7102"/>
                    <a:pt x="5730" y="6761"/>
                    <a:pt x="6427" y="6079"/>
                  </a:cubicBezTo>
                  <a:cubicBezTo>
                    <a:pt x="7792" y="4685"/>
                    <a:pt x="7792" y="2410"/>
                    <a:pt x="6427" y="1045"/>
                  </a:cubicBezTo>
                  <a:cubicBezTo>
                    <a:pt x="5730" y="349"/>
                    <a:pt x="4813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D73AD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11;p54">
            <a:extLst>
              <a:ext uri="{FF2B5EF4-FFF2-40B4-BE49-F238E27FC236}">
                <a16:creationId xmlns:a16="http://schemas.microsoft.com/office/drawing/2014/main" id="{24245A5F-0A7F-1D5B-724E-C69F9D23B266}"/>
              </a:ext>
            </a:extLst>
          </p:cNvPr>
          <p:cNvGrpSpPr/>
          <p:nvPr/>
        </p:nvGrpSpPr>
        <p:grpSpPr>
          <a:xfrm rot="-7631101">
            <a:off x="-1538551" y="5954085"/>
            <a:ext cx="2675240" cy="2314085"/>
            <a:chOff x="4681225" y="684575"/>
            <a:chExt cx="2675200" cy="2314050"/>
          </a:xfrm>
        </p:grpSpPr>
        <p:sp>
          <p:nvSpPr>
            <p:cNvPr id="45" name="Google Shape;812;p54">
              <a:extLst>
                <a:ext uri="{FF2B5EF4-FFF2-40B4-BE49-F238E27FC236}">
                  <a16:creationId xmlns:a16="http://schemas.microsoft.com/office/drawing/2014/main" id="{4E768CE1-B98B-50C4-DCF0-964214B5F9E6}"/>
                </a:ext>
              </a:extLst>
            </p:cNvPr>
            <p:cNvSpPr/>
            <p:nvPr/>
          </p:nvSpPr>
          <p:spPr>
            <a:xfrm>
              <a:off x="4861800" y="684575"/>
              <a:ext cx="2314050" cy="2314050"/>
            </a:xfrm>
            <a:custGeom>
              <a:avLst/>
              <a:gdLst/>
              <a:ahLst/>
              <a:cxnLst/>
              <a:rect l="l" t="t" r="r" b="b"/>
              <a:pathLst>
                <a:path w="92562" h="92562" fill="none" extrusionOk="0">
                  <a:moveTo>
                    <a:pt x="60911" y="31650"/>
                  </a:moveTo>
                  <a:cubicBezTo>
                    <a:pt x="82011" y="52750"/>
                    <a:pt x="92561" y="76410"/>
                    <a:pt x="84485" y="84486"/>
                  </a:cubicBezTo>
                  <a:cubicBezTo>
                    <a:pt x="76409" y="92562"/>
                    <a:pt x="52778" y="82012"/>
                    <a:pt x="31678" y="60912"/>
                  </a:cubicBezTo>
                  <a:cubicBezTo>
                    <a:pt x="10578" y="39812"/>
                    <a:pt x="0" y="16152"/>
                    <a:pt x="8076" y="8076"/>
                  </a:cubicBezTo>
                  <a:cubicBezTo>
                    <a:pt x="16152" y="0"/>
                    <a:pt x="39811" y="10550"/>
                    <a:pt x="60911" y="31650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3;p54">
              <a:extLst>
                <a:ext uri="{FF2B5EF4-FFF2-40B4-BE49-F238E27FC236}">
                  <a16:creationId xmlns:a16="http://schemas.microsoft.com/office/drawing/2014/main" id="{619AB7F0-C321-8699-CBA2-7E225CF8E150}"/>
                </a:ext>
              </a:extLst>
            </p:cNvPr>
            <p:cNvSpPr/>
            <p:nvPr/>
          </p:nvSpPr>
          <p:spPr>
            <a:xfrm>
              <a:off x="4681225" y="988125"/>
              <a:ext cx="2675200" cy="1706950"/>
            </a:xfrm>
            <a:custGeom>
              <a:avLst/>
              <a:gdLst/>
              <a:ahLst/>
              <a:cxnLst/>
              <a:rect l="l" t="t" r="r" b="b"/>
              <a:pathLst>
                <a:path w="107008" h="68278" fill="none" extrusionOk="0">
                  <a:moveTo>
                    <a:pt x="62646" y="15584"/>
                  </a:moveTo>
                  <a:cubicBezTo>
                    <a:pt x="89405" y="28779"/>
                    <a:pt x="107007" y="47803"/>
                    <a:pt x="101974" y="58040"/>
                  </a:cubicBezTo>
                  <a:cubicBezTo>
                    <a:pt x="96912" y="68277"/>
                    <a:pt x="71120" y="65889"/>
                    <a:pt x="44361" y="52694"/>
                  </a:cubicBezTo>
                  <a:cubicBezTo>
                    <a:pt x="17602" y="39471"/>
                    <a:pt x="0" y="20475"/>
                    <a:pt x="5062" y="10238"/>
                  </a:cubicBezTo>
                  <a:cubicBezTo>
                    <a:pt x="10095" y="1"/>
                    <a:pt x="35887" y="2389"/>
                    <a:pt x="62646" y="15584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4;p54">
              <a:extLst>
                <a:ext uri="{FF2B5EF4-FFF2-40B4-BE49-F238E27FC236}">
                  <a16:creationId xmlns:a16="http://schemas.microsoft.com/office/drawing/2014/main" id="{37E52B5B-F4DA-FBAE-14B4-2F42589EC996}"/>
                </a:ext>
              </a:extLst>
            </p:cNvPr>
            <p:cNvSpPr/>
            <p:nvPr/>
          </p:nvSpPr>
          <p:spPr>
            <a:xfrm>
              <a:off x="6822500" y="2107300"/>
              <a:ext cx="194800" cy="177575"/>
            </a:xfrm>
            <a:custGeom>
              <a:avLst/>
              <a:gdLst/>
              <a:ahLst/>
              <a:cxnLst/>
              <a:rect l="l" t="t" r="r" b="b"/>
              <a:pathLst>
                <a:path w="7792" h="7103" extrusionOk="0">
                  <a:moveTo>
                    <a:pt x="3900" y="0"/>
                  </a:moveTo>
                  <a:cubicBezTo>
                    <a:pt x="2986" y="0"/>
                    <a:pt x="2076" y="349"/>
                    <a:pt x="1394" y="1045"/>
                  </a:cubicBezTo>
                  <a:cubicBezTo>
                    <a:pt x="0" y="2410"/>
                    <a:pt x="0" y="4685"/>
                    <a:pt x="1394" y="6079"/>
                  </a:cubicBezTo>
                  <a:cubicBezTo>
                    <a:pt x="2076" y="6761"/>
                    <a:pt x="2986" y="7102"/>
                    <a:pt x="3900" y="7102"/>
                  </a:cubicBezTo>
                  <a:cubicBezTo>
                    <a:pt x="4813" y="7102"/>
                    <a:pt x="5730" y="6761"/>
                    <a:pt x="6427" y="6079"/>
                  </a:cubicBezTo>
                  <a:cubicBezTo>
                    <a:pt x="7792" y="4685"/>
                    <a:pt x="7792" y="2410"/>
                    <a:pt x="6427" y="1045"/>
                  </a:cubicBezTo>
                  <a:cubicBezTo>
                    <a:pt x="5730" y="349"/>
                    <a:pt x="4813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D73AD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Shape 2">
            <a:extLst>
              <a:ext uri="{FF2B5EF4-FFF2-40B4-BE49-F238E27FC236}">
                <a16:creationId xmlns:a16="http://schemas.microsoft.com/office/drawing/2014/main" id="{24F6320F-3393-27DF-62BF-8AF70011FEB7}"/>
              </a:ext>
            </a:extLst>
          </p:cNvPr>
          <p:cNvSpPr/>
          <p:nvPr/>
        </p:nvSpPr>
        <p:spPr>
          <a:xfrm>
            <a:off x="7303651" y="1337429"/>
            <a:ext cx="22860" cy="6380678"/>
          </a:xfrm>
          <a:prstGeom prst="roundRect">
            <a:avLst>
              <a:gd name="adj" fmla="val 341721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 sz="2400" b="1"/>
          </a:p>
        </p:txBody>
      </p:sp>
      <p:sp>
        <p:nvSpPr>
          <p:cNvPr id="13" name="Shape 11"/>
          <p:cNvSpPr/>
          <p:nvPr/>
        </p:nvSpPr>
        <p:spPr>
          <a:xfrm>
            <a:off x="7037487" y="53844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3</a:t>
            </a:r>
            <a:endParaRPr lang="en-IL" sz="2400" b="1" dirty="0"/>
          </a:p>
        </p:txBody>
      </p:sp>
      <p:sp>
        <p:nvSpPr>
          <p:cNvPr id="9" name="Shape 7"/>
          <p:cNvSpPr/>
          <p:nvPr/>
        </p:nvSpPr>
        <p:spPr>
          <a:xfrm>
            <a:off x="7037487" y="372582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2</a:t>
            </a:r>
            <a:endParaRPr lang="en-IL" sz="2400" b="1" dirty="0"/>
          </a:p>
        </p:txBody>
      </p:sp>
      <p:sp>
        <p:nvSpPr>
          <p:cNvPr id="5" name="Shape 3"/>
          <p:cNvSpPr/>
          <p:nvPr/>
        </p:nvSpPr>
        <p:spPr>
          <a:xfrm>
            <a:off x="7076143" y="17424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C6BDDA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1</a:t>
            </a:r>
            <a:endParaRPr lang="en-IL" sz="2400" b="1" dirty="0"/>
          </a:p>
        </p:txBody>
      </p:sp>
      <p:sp>
        <p:nvSpPr>
          <p:cNvPr id="21" name="Shape 17">
            <a:extLst>
              <a:ext uri="{FF2B5EF4-FFF2-40B4-BE49-F238E27FC236}">
                <a16:creationId xmlns:a16="http://schemas.microsoft.com/office/drawing/2014/main" id="{17B9C963-AA8E-BD6F-A433-8276DD45EDF6}"/>
              </a:ext>
            </a:extLst>
          </p:cNvPr>
          <p:cNvSpPr/>
          <p:nvPr/>
        </p:nvSpPr>
        <p:spPr>
          <a:xfrm>
            <a:off x="6244053" y="5609783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DC771859-75A1-123A-F1F3-94A70FD8FCD9}"/>
              </a:ext>
            </a:extLst>
          </p:cNvPr>
          <p:cNvSpPr/>
          <p:nvPr/>
        </p:nvSpPr>
        <p:spPr>
          <a:xfrm>
            <a:off x="7579717" y="3973056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732AE9E2-3342-9581-6306-1DF80378C3F6}"/>
              </a:ext>
            </a:extLst>
          </p:cNvPr>
          <p:cNvSpPr/>
          <p:nvPr/>
        </p:nvSpPr>
        <p:spPr>
          <a:xfrm>
            <a:off x="6291638" y="1983975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402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1"/>
          <p:cNvSpPr/>
          <p:nvPr/>
        </p:nvSpPr>
        <p:spPr>
          <a:xfrm>
            <a:off x="404961" y="3583481"/>
            <a:ext cx="8315291" cy="142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kern="0" spc="-122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EC El-Gamal Signature</a:t>
            </a:r>
            <a:endParaRPr lang="en-US" sz="612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C961AA-1927-90B8-311E-B44BBCD89D88}"/>
                  </a:ext>
                </a:extLst>
              </p14:cNvPr>
              <p14:cNvContentPartPr/>
              <p14:nvPr/>
            </p14:nvContentPartPr>
            <p14:xfrm>
              <a:off x="13654837" y="7877614"/>
              <a:ext cx="1872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C961AA-1927-90B8-311E-B44BBCD89D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8717" y="7871494"/>
                <a:ext cx="30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C7090A-096D-5987-9C9F-61ADD21C6B94}"/>
                  </a:ext>
                </a:extLst>
              </p14:cNvPr>
              <p14:cNvContentPartPr/>
              <p14:nvPr/>
            </p14:nvContentPartPr>
            <p14:xfrm>
              <a:off x="13249837" y="8002894"/>
              <a:ext cx="15480" cy="1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C7090A-096D-5987-9C9F-61ADD21C6B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43717" y="7996774"/>
                <a:ext cx="277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E89083-73D4-6807-97CA-34D61AEDFC8C}"/>
                  </a:ext>
                </a:extLst>
              </p14:cNvPr>
              <p14:cNvContentPartPr/>
              <p14:nvPr/>
            </p14:nvContentPartPr>
            <p14:xfrm>
              <a:off x="13431637" y="7919374"/>
              <a:ext cx="2520" cy="3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E89083-73D4-6807-97CA-34D61AEDF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25517" y="7913254"/>
                <a:ext cx="14760" cy="162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5C3C367-DF0F-3001-48B1-569E8845A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143" y="-24020"/>
            <a:ext cx="6051608" cy="827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68693" y="93487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Digital Signature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031206"/>
            <a:ext cx="1269289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digital signature is a mathematical technique used to validate the </a:t>
            </a: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authenticity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(Bob can be sure that Alice and not Eve was the signer and the sender), </a:t>
            </a: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integrity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a digital document, message or software (Bob knows Eve didn’t change the message) and </a:t>
            </a:r>
            <a:r>
              <a:rPr lang="en-US" sz="1944" b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non-repudiation 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(Alice cannot falsely claim that she didn’t sign the message).</a:t>
            </a:r>
            <a:endParaRPr lang="en-US" sz="1944" dirty="0"/>
          </a:p>
        </p:txBody>
      </p:sp>
      <p:sp>
        <p:nvSpPr>
          <p:cNvPr id="6" name="Shape 3"/>
          <p:cNvSpPr/>
          <p:nvPr/>
        </p:nvSpPr>
        <p:spPr>
          <a:xfrm>
            <a:off x="968693" y="3494008"/>
            <a:ext cx="4066461" cy="3800713"/>
          </a:xfrm>
          <a:prstGeom prst="roundRect">
            <a:avLst>
              <a:gd name="adj" fmla="val 2728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 4"/>
          <p:cNvSpPr/>
          <p:nvPr/>
        </p:nvSpPr>
        <p:spPr>
          <a:xfrm>
            <a:off x="1230749" y="375606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work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230749" y="4267319"/>
            <a:ext cx="354234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work by attaching a unique, unchangeable code to the document using a combination of the sender's private key and complex mathematical algorithms.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494008"/>
            <a:ext cx="4066461" cy="3800713"/>
          </a:xfrm>
          <a:prstGeom prst="roundRect">
            <a:avLst>
              <a:gd name="adj" fmla="val 2728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 7"/>
          <p:cNvSpPr/>
          <p:nvPr/>
        </p:nvSpPr>
        <p:spPr>
          <a:xfrm>
            <a:off x="5544026" y="375606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verified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544026" y="4267319"/>
            <a:ext cx="354234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signature can be verified using the sender's public key.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595247" y="3494008"/>
            <a:ext cx="4066461" cy="3800713"/>
          </a:xfrm>
          <a:prstGeom prst="roundRect">
            <a:avLst>
              <a:gd name="adj" fmla="val 2728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3" name="Text 10"/>
          <p:cNvSpPr/>
          <p:nvPr/>
        </p:nvSpPr>
        <p:spPr>
          <a:xfrm>
            <a:off x="9857303" y="375606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uses</a:t>
            </a:r>
            <a:endParaRPr lang="en-US" sz="2287" dirty="0"/>
          </a:p>
        </p:txBody>
      </p:sp>
      <p:sp>
        <p:nvSpPr>
          <p:cNvPr id="14" name="Text 11"/>
          <p:cNvSpPr/>
          <p:nvPr/>
        </p:nvSpPr>
        <p:spPr>
          <a:xfrm>
            <a:off x="9857303" y="4267319"/>
            <a:ext cx="354234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 signatures are very secure and are used in a variety of applications.
commonly used in contract-heavy industries (such as: Government, Healthcare, Manufacturing, Financial services, etc.)</a:t>
            </a:r>
            <a:endParaRPr lang="en-US" sz="1944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68693" y="1425059"/>
            <a:ext cx="8653224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Elliptic-curve cryptography (ECC)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718911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1363623" y="2644854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ECC is an approach to public-key cryptography based on the algebraic structure of elliptic curves over finite fields.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968693" y="3200281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1363623" y="3126224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ECC allows smaller keys compared to non-EC cryptography (based on plain Galois fields) to provide equivalent security.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968693" y="3681651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 7"/>
          <p:cNvSpPr/>
          <p:nvPr/>
        </p:nvSpPr>
        <p:spPr>
          <a:xfrm>
            <a:off x="1363623" y="3607594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 user has a public and a private key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758672" y="4088963"/>
            <a:ext cx="1190291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 key is used for encryption/signature verification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758672" y="4570333"/>
            <a:ext cx="1190291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Private key is used for decryption/signature generation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8693" y="5125760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4" name="Text 11"/>
          <p:cNvSpPr/>
          <p:nvPr/>
        </p:nvSpPr>
        <p:spPr>
          <a:xfrm>
            <a:off x="1363623" y="5051703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exactly is an elliptic curve?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1758672" y="5533072"/>
            <a:ext cx="1190291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Let a ∈ ℝ, b ∈ ℝ, be constants such that 4a³ + 27b² ≠ 0.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1758672" y="6014442"/>
            <a:ext cx="1190291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non-singular elliptic </a:t>
            </a:r>
            <a:r>
              <a:rPr lang="en-US" sz="1944" i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curve 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the set </a:t>
            </a:r>
            <a:r>
              <a:rPr lang="en-US" sz="1944" i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 solutions (x,y) ∈ ℝ x ℝ to the equation: y² = x³ + ax + b , together with a special point O</a:t>
            </a:r>
            <a:r>
              <a:rPr lang="en-US" sz="1944" i="1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called the point at infinity</a:t>
            </a:r>
            <a:endParaRPr lang="en-US" sz="1944" dirty="0"/>
          </a:p>
        </p:txBody>
      </p:sp>
      <p:grpSp>
        <p:nvGrpSpPr>
          <p:cNvPr id="18" name="Google Shape;640;p43">
            <a:extLst>
              <a:ext uri="{FF2B5EF4-FFF2-40B4-BE49-F238E27FC236}">
                <a16:creationId xmlns:a16="http://schemas.microsoft.com/office/drawing/2014/main" id="{2F248BD5-A0A5-7A02-221E-E02433965BE0}"/>
              </a:ext>
            </a:extLst>
          </p:cNvPr>
          <p:cNvGrpSpPr/>
          <p:nvPr/>
        </p:nvGrpSpPr>
        <p:grpSpPr>
          <a:xfrm rot="5400000">
            <a:off x="10994609" y="-713766"/>
            <a:ext cx="6122243" cy="515237"/>
            <a:chOff x="-403000" y="3231563"/>
            <a:chExt cx="6781950" cy="306425"/>
          </a:xfrm>
        </p:grpSpPr>
        <p:cxnSp>
          <p:nvCxnSpPr>
            <p:cNvPr id="19" name="Google Shape;641;p43">
              <a:extLst>
                <a:ext uri="{FF2B5EF4-FFF2-40B4-BE49-F238E27FC236}">
                  <a16:creationId xmlns:a16="http://schemas.microsoft.com/office/drawing/2014/main" id="{83535757-0EE0-8EF0-E34C-05F189A1710B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642;p43">
              <a:extLst>
                <a:ext uri="{FF2B5EF4-FFF2-40B4-BE49-F238E27FC236}">
                  <a16:creationId xmlns:a16="http://schemas.microsoft.com/office/drawing/2014/main" id="{372FFB87-3C1F-18A6-45F1-45964E943758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40;p43">
            <a:extLst>
              <a:ext uri="{FF2B5EF4-FFF2-40B4-BE49-F238E27FC236}">
                <a16:creationId xmlns:a16="http://schemas.microsoft.com/office/drawing/2014/main" id="{E6C889F5-6FD3-D5D8-FD78-A8EA5B187BC7}"/>
              </a:ext>
            </a:extLst>
          </p:cNvPr>
          <p:cNvGrpSpPr/>
          <p:nvPr/>
        </p:nvGrpSpPr>
        <p:grpSpPr>
          <a:xfrm rot="5400000">
            <a:off x="10419941" y="-1371319"/>
            <a:ext cx="6122243" cy="515237"/>
            <a:chOff x="-403000" y="3231563"/>
            <a:chExt cx="6781950" cy="306425"/>
          </a:xfrm>
        </p:grpSpPr>
        <p:cxnSp>
          <p:nvCxnSpPr>
            <p:cNvPr id="22" name="Google Shape;641;p43">
              <a:extLst>
                <a:ext uri="{FF2B5EF4-FFF2-40B4-BE49-F238E27FC236}">
                  <a16:creationId xmlns:a16="http://schemas.microsoft.com/office/drawing/2014/main" id="{A77025C5-4FE2-B0DA-C964-4CCD31BC8D64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642;p43">
              <a:extLst>
                <a:ext uri="{FF2B5EF4-FFF2-40B4-BE49-F238E27FC236}">
                  <a16:creationId xmlns:a16="http://schemas.microsoft.com/office/drawing/2014/main" id="{662FD8E8-9120-A630-3EA3-1120F85A4EA2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299235" y="1689735"/>
            <a:ext cx="648271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ElGamal Digital Signature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694165" y="2909531"/>
            <a:ext cx="1229796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2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ElGamal signature scheme is a digital signature scheme based on the algebraic properties of modular exponentiation, together with the discrete logarithm problem.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165" y="3785950"/>
            <a:ext cx="1229796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2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uses a key pair consisting of a public key and a private key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9214" y="4267320"/>
            <a:ext cx="1190291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2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Private key is used to generate a digital signature for a message (use private key for encryption).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89214" y="4748689"/>
            <a:ext cx="1190291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2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Signer’s public key is used to verify the signature. (uses public key for decryption)</a:t>
            </a:r>
            <a:endParaRPr lang="en-US" sz="2200" dirty="0"/>
          </a:p>
        </p:txBody>
      </p:sp>
      <p:grpSp>
        <p:nvGrpSpPr>
          <p:cNvPr id="10" name="Google Shape;640;p43">
            <a:extLst>
              <a:ext uri="{FF2B5EF4-FFF2-40B4-BE49-F238E27FC236}">
                <a16:creationId xmlns:a16="http://schemas.microsoft.com/office/drawing/2014/main" id="{24F0E2C6-E4A1-6F9B-462E-457306A56D47}"/>
              </a:ext>
            </a:extLst>
          </p:cNvPr>
          <p:cNvGrpSpPr/>
          <p:nvPr/>
        </p:nvGrpSpPr>
        <p:grpSpPr>
          <a:xfrm>
            <a:off x="0" y="384348"/>
            <a:ext cx="6781950" cy="306425"/>
            <a:chOff x="-403000" y="3231563"/>
            <a:chExt cx="6781950" cy="306425"/>
          </a:xfrm>
        </p:grpSpPr>
        <p:cxnSp>
          <p:nvCxnSpPr>
            <p:cNvPr id="11" name="Google Shape;641;p43">
              <a:extLst>
                <a:ext uri="{FF2B5EF4-FFF2-40B4-BE49-F238E27FC236}">
                  <a16:creationId xmlns:a16="http://schemas.microsoft.com/office/drawing/2014/main" id="{1ECCF07A-361B-B2E6-46EE-21770FC16219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642;p43">
              <a:extLst>
                <a:ext uri="{FF2B5EF4-FFF2-40B4-BE49-F238E27FC236}">
                  <a16:creationId xmlns:a16="http://schemas.microsoft.com/office/drawing/2014/main" id="{8E13419A-3C42-EF42-1F07-BA0D2DFA7FB5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40;p43">
            <a:extLst>
              <a:ext uri="{FF2B5EF4-FFF2-40B4-BE49-F238E27FC236}">
                <a16:creationId xmlns:a16="http://schemas.microsoft.com/office/drawing/2014/main" id="{2FA08F12-FC52-5650-0EE6-AAEC09022125}"/>
              </a:ext>
            </a:extLst>
          </p:cNvPr>
          <p:cNvGrpSpPr/>
          <p:nvPr/>
        </p:nvGrpSpPr>
        <p:grpSpPr>
          <a:xfrm>
            <a:off x="0" y="777093"/>
            <a:ext cx="8629650" cy="430643"/>
            <a:chOff x="-403000" y="3231563"/>
            <a:chExt cx="6781950" cy="306425"/>
          </a:xfrm>
        </p:grpSpPr>
        <p:cxnSp>
          <p:nvCxnSpPr>
            <p:cNvPr id="14" name="Google Shape;641;p43">
              <a:extLst>
                <a:ext uri="{FF2B5EF4-FFF2-40B4-BE49-F238E27FC236}">
                  <a16:creationId xmlns:a16="http://schemas.microsoft.com/office/drawing/2014/main" id="{C5E9A7A1-DB01-12BF-9906-3EA009979FE1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642;p43">
              <a:extLst>
                <a:ext uri="{FF2B5EF4-FFF2-40B4-BE49-F238E27FC236}">
                  <a16:creationId xmlns:a16="http://schemas.microsoft.com/office/drawing/2014/main" id="{BD5E8055-F874-598D-776F-71E96BAE0937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40;p43">
            <a:extLst>
              <a:ext uri="{FF2B5EF4-FFF2-40B4-BE49-F238E27FC236}">
                <a16:creationId xmlns:a16="http://schemas.microsoft.com/office/drawing/2014/main" id="{07FB3C9F-1009-6963-31C6-68E2A8C7F730}"/>
              </a:ext>
            </a:extLst>
          </p:cNvPr>
          <p:cNvGrpSpPr/>
          <p:nvPr/>
        </p:nvGrpSpPr>
        <p:grpSpPr>
          <a:xfrm rot="10800000">
            <a:off x="7848450" y="6692857"/>
            <a:ext cx="6781950" cy="306425"/>
            <a:chOff x="-403000" y="3231563"/>
            <a:chExt cx="6781950" cy="306425"/>
          </a:xfrm>
        </p:grpSpPr>
        <p:cxnSp>
          <p:nvCxnSpPr>
            <p:cNvPr id="17" name="Google Shape;641;p43">
              <a:extLst>
                <a:ext uri="{FF2B5EF4-FFF2-40B4-BE49-F238E27FC236}">
                  <a16:creationId xmlns:a16="http://schemas.microsoft.com/office/drawing/2014/main" id="{E54E2169-D8FB-3B09-B12C-377C63C61BB9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642;p43">
              <a:extLst>
                <a:ext uri="{FF2B5EF4-FFF2-40B4-BE49-F238E27FC236}">
                  <a16:creationId xmlns:a16="http://schemas.microsoft.com/office/drawing/2014/main" id="{3266E0E0-4875-4ACA-A279-34EE97CE57C8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43">
            <a:extLst>
              <a:ext uri="{FF2B5EF4-FFF2-40B4-BE49-F238E27FC236}">
                <a16:creationId xmlns:a16="http://schemas.microsoft.com/office/drawing/2014/main" id="{D5050D39-D341-5D0F-BF6A-C9337AE0E5F0}"/>
              </a:ext>
            </a:extLst>
          </p:cNvPr>
          <p:cNvGrpSpPr/>
          <p:nvPr/>
        </p:nvGrpSpPr>
        <p:grpSpPr>
          <a:xfrm rot="10800000">
            <a:off x="6000750" y="7379696"/>
            <a:ext cx="8629650" cy="430643"/>
            <a:chOff x="-403000" y="3231563"/>
            <a:chExt cx="6781950" cy="306425"/>
          </a:xfrm>
        </p:grpSpPr>
        <p:cxnSp>
          <p:nvCxnSpPr>
            <p:cNvPr id="20" name="Google Shape;641;p43">
              <a:extLst>
                <a:ext uri="{FF2B5EF4-FFF2-40B4-BE49-F238E27FC236}">
                  <a16:creationId xmlns:a16="http://schemas.microsoft.com/office/drawing/2014/main" id="{0F6DBD84-04EC-D42F-A17C-D8D5FACD96FE}"/>
                </a:ext>
              </a:extLst>
            </p:cNvPr>
            <p:cNvCxnSpPr/>
            <p:nvPr/>
          </p:nvCxnSpPr>
          <p:spPr>
            <a:xfrm>
              <a:off x="-403000" y="3384775"/>
              <a:ext cx="6499200" cy="0"/>
            </a:xfrm>
            <a:prstGeom prst="straightConnector1">
              <a:avLst/>
            </a:pr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642;p43">
              <a:extLst>
                <a:ext uri="{FF2B5EF4-FFF2-40B4-BE49-F238E27FC236}">
                  <a16:creationId xmlns:a16="http://schemas.microsoft.com/office/drawing/2014/main" id="{7FFF9707-B1E2-A13F-8ADA-C65428C3C485}"/>
                </a:ext>
              </a:extLst>
            </p:cNvPr>
            <p:cNvSpPr/>
            <p:nvPr/>
          </p:nvSpPr>
          <p:spPr>
            <a:xfrm>
              <a:off x="6072525" y="3231563"/>
              <a:ext cx="306425" cy="306425"/>
            </a:xfrm>
            <a:custGeom>
              <a:avLst/>
              <a:gdLst/>
              <a:ahLst/>
              <a:cxnLst/>
              <a:rect l="l" t="t" r="r" b="b"/>
              <a:pathLst>
                <a:path w="12257" h="12257" extrusionOk="0">
                  <a:moveTo>
                    <a:pt x="6142" y="0"/>
                  </a:moveTo>
                  <a:cubicBezTo>
                    <a:pt x="6142" y="3384"/>
                    <a:pt x="3384" y="6143"/>
                    <a:pt x="0" y="6143"/>
                  </a:cubicBezTo>
                  <a:cubicBezTo>
                    <a:pt x="3384" y="6143"/>
                    <a:pt x="6142" y="8873"/>
                    <a:pt x="6142" y="12257"/>
                  </a:cubicBezTo>
                  <a:cubicBezTo>
                    <a:pt x="6142" y="8873"/>
                    <a:pt x="8872" y="6143"/>
                    <a:pt x="12256" y="6143"/>
                  </a:cubicBezTo>
                  <a:cubicBezTo>
                    <a:pt x="8872" y="6143"/>
                    <a:pt x="6142" y="3384"/>
                    <a:pt x="6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3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017F4B6-26A1-7BE2-C001-079016ED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1874"/>
            <a:ext cx="3657600" cy="22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1"/>
          <p:cNvSpPr/>
          <p:nvPr/>
        </p:nvSpPr>
        <p:spPr>
          <a:xfrm>
            <a:off x="837724" y="658773"/>
            <a:ext cx="9709547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kern="0" spc="-89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 Steps to EC ElGamal Digital Signatures</a:t>
            </a:r>
            <a:endParaRPr lang="en-US" sz="4435" dirty="0"/>
          </a:p>
        </p:txBody>
      </p:sp>
      <p:sp>
        <p:nvSpPr>
          <p:cNvPr id="5" name="Shape 2"/>
          <p:cNvSpPr/>
          <p:nvPr/>
        </p:nvSpPr>
        <p:spPr>
          <a:xfrm>
            <a:off x="837724" y="1841540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6" name="Text 3"/>
          <p:cNvSpPr/>
          <p:nvPr/>
        </p:nvSpPr>
        <p:spPr>
          <a:xfrm>
            <a:off x="1084659" y="2280761"/>
            <a:ext cx="149543" cy="4786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0"/>
              </a:lnSpc>
              <a:buNone/>
            </a:pPr>
            <a:r>
              <a:rPr lang="en-US" sz="2356" b="1" kern="0" spc="-4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356" dirty="0"/>
          </a:p>
        </p:txBody>
      </p:sp>
      <p:sp>
        <p:nvSpPr>
          <p:cNvPr id="7" name="Text 4"/>
          <p:cNvSpPr/>
          <p:nvPr/>
        </p:nvSpPr>
        <p:spPr>
          <a:xfrm>
            <a:off x="3236119" y="2080855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Generation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3236119" y="2576393"/>
            <a:ext cx="4792504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 private key and compute the public key</a:t>
            </a:r>
            <a:endParaRPr lang="en-US" sz="1885" dirty="0"/>
          </a:p>
        </p:txBody>
      </p:sp>
      <p:sp>
        <p:nvSpPr>
          <p:cNvPr id="9" name="Shape 6"/>
          <p:cNvSpPr/>
          <p:nvPr/>
        </p:nvSpPr>
        <p:spPr>
          <a:xfrm>
            <a:off x="837724" y="3318391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Text 7"/>
          <p:cNvSpPr/>
          <p:nvPr/>
        </p:nvSpPr>
        <p:spPr>
          <a:xfrm>
            <a:off x="1084659" y="3757613"/>
            <a:ext cx="149543" cy="4786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0"/>
              </a:lnSpc>
              <a:buNone/>
            </a:pPr>
            <a:r>
              <a:rPr lang="en-US" sz="2356" b="1" kern="0" spc="-4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356" dirty="0"/>
          </a:p>
        </p:txBody>
      </p:sp>
      <p:sp>
        <p:nvSpPr>
          <p:cNvPr id="11" name="Text 8"/>
          <p:cNvSpPr/>
          <p:nvPr/>
        </p:nvSpPr>
        <p:spPr>
          <a:xfrm>
            <a:off x="5395317" y="355770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Signing</a:t>
            </a:r>
            <a:endParaRPr lang="en-US" sz="2218" dirty="0"/>
          </a:p>
        </p:txBody>
      </p:sp>
      <p:sp>
        <p:nvSpPr>
          <p:cNvPr id="12" name="Text 9"/>
          <p:cNvSpPr/>
          <p:nvPr/>
        </p:nvSpPr>
        <p:spPr>
          <a:xfrm>
            <a:off x="5395317" y="4053245"/>
            <a:ext cx="4405074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private key to create a digital signature</a:t>
            </a:r>
            <a:endParaRPr lang="en-US" sz="1885" dirty="0"/>
          </a:p>
        </p:txBody>
      </p:sp>
      <p:sp>
        <p:nvSpPr>
          <p:cNvPr id="13" name="Shape 10"/>
          <p:cNvSpPr/>
          <p:nvPr/>
        </p:nvSpPr>
        <p:spPr>
          <a:xfrm>
            <a:off x="837724" y="4795242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Text 11"/>
          <p:cNvSpPr/>
          <p:nvPr/>
        </p:nvSpPr>
        <p:spPr>
          <a:xfrm>
            <a:off x="1084659" y="5234464"/>
            <a:ext cx="149543" cy="4786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770"/>
              </a:lnSpc>
              <a:buNone/>
            </a:pPr>
            <a:r>
              <a:rPr lang="en-US" sz="2356" b="1" kern="0" spc="-4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356" dirty="0"/>
          </a:p>
        </p:txBody>
      </p:sp>
      <p:sp>
        <p:nvSpPr>
          <p:cNvPr id="15" name="Text 12"/>
          <p:cNvSpPr/>
          <p:nvPr/>
        </p:nvSpPr>
        <p:spPr>
          <a:xfrm>
            <a:off x="7554516" y="503455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b="1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Verification</a:t>
            </a:r>
            <a:endParaRPr lang="en-US" sz="2218" dirty="0"/>
          </a:p>
        </p:txBody>
      </p:sp>
      <p:sp>
        <p:nvSpPr>
          <p:cNvPr id="16" name="Text 13"/>
          <p:cNvSpPr/>
          <p:nvPr/>
        </p:nvSpPr>
        <p:spPr>
          <a:xfrm>
            <a:off x="7554516" y="5530096"/>
            <a:ext cx="399514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Validate the signature using the public key</a:t>
            </a:r>
            <a:endParaRPr lang="en-US" sz="1885" dirty="0"/>
          </a:p>
        </p:txBody>
      </p:sp>
      <p:sp>
        <p:nvSpPr>
          <p:cNvPr id="17" name="Text 14"/>
          <p:cNvSpPr/>
          <p:nvPr/>
        </p:nvSpPr>
        <p:spPr>
          <a:xfrm>
            <a:off x="837724" y="6421636"/>
            <a:ext cx="12954952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EC ElGamal digital signature scheme consists of three main steps: key generation, signing, and verification. First, a private key is generated and used to compute the corresponding public key. Then, the private key is employed to create a digital signature for a message. Finally, the signature is verified using the public key to ensure the message's authenticity and integrity.</a:t>
            </a:r>
            <a:endParaRPr lang="en-US" sz="1885" dirty="0"/>
          </a:p>
        </p:txBody>
      </p:sp>
      <p:grpSp>
        <p:nvGrpSpPr>
          <p:cNvPr id="18" name="Google Shape;811;p54">
            <a:extLst>
              <a:ext uri="{FF2B5EF4-FFF2-40B4-BE49-F238E27FC236}">
                <a16:creationId xmlns:a16="http://schemas.microsoft.com/office/drawing/2014/main" id="{78525E83-31DE-42C7-4951-1BB607AB3E81}"/>
              </a:ext>
            </a:extLst>
          </p:cNvPr>
          <p:cNvGrpSpPr/>
          <p:nvPr/>
        </p:nvGrpSpPr>
        <p:grpSpPr>
          <a:xfrm rot="16570167">
            <a:off x="13094349" y="-1157043"/>
            <a:ext cx="2675240" cy="2314085"/>
            <a:chOff x="4681225" y="684575"/>
            <a:chExt cx="2675200" cy="2314050"/>
          </a:xfrm>
        </p:grpSpPr>
        <p:sp>
          <p:nvSpPr>
            <p:cNvPr id="19" name="Google Shape;812;p54">
              <a:extLst>
                <a:ext uri="{FF2B5EF4-FFF2-40B4-BE49-F238E27FC236}">
                  <a16:creationId xmlns:a16="http://schemas.microsoft.com/office/drawing/2014/main" id="{CEFF983C-9FD1-4FB4-8E43-C56BF6227998}"/>
                </a:ext>
              </a:extLst>
            </p:cNvPr>
            <p:cNvSpPr/>
            <p:nvPr/>
          </p:nvSpPr>
          <p:spPr>
            <a:xfrm>
              <a:off x="4861800" y="684575"/>
              <a:ext cx="2314050" cy="2314050"/>
            </a:xfrm>
            <a:custGeom>
              <a:avLst/>
              <a:gdLst/>
              <a:ahLst/>
              <a:cxnLst/>
              <a:rect l="l" t="t" r="r" b="b"/>
              <a:pathLst>
                <a:path w="92562" h="92562" fill="none" extrusionOk="0">
                  <a:moveTo>
                    <a:pt x="60911" y="31650"/>
                  </a:moveTo>
                  <a:cubicBezTo>
                    <a:pt x="82011" y="52750"/>
                    <a:pt x="92561" y="76410"/>
                    <a:pt x="84485" y="84486"/>
                  </a:cubicBezTo>
                  <a:cubicBezTo>
                    <a:pt x="76409" y="92562"/>
                    <a:pt x="52778" y="82012"/>
                    <a:pt x="31678" y="60912"/>
                  </a:cubicBezTo>
                  <a:cubicBezTo>
                    <a:pt x="10578" y="39812"/>
                    <a:pt x="0" y="16152"/>
                    <a:pt x="8076" y="8076"/>
                  </a:cubicBezTo>
                  <a:cubicBezTo>
                    <a:pt x="16152" y="0"/>
                    <a:pt x="39811" y="10550"/>
                    <a:pt x="60911" y="31650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3;p54">
              <a:extLst>
                <a:ext uri="{FF2B5EF4-FFF2-40B4-BE49-F238E27FC236}">
                  <a16:creationId xmlns:a16="http://schemas.microsoft.com/office/drawing/2014/main" id="{9A495902-67AA-192E-A4DA-3D55991B6EAE}"/>
                </a:ext>
              </a:extLst>
            </p:cNvPr>
            <p:cNvSpPr/>
            <p:nvPr/>
          </p:nvSpPr>
          <p:spPr>
            <a:xfrm>
              <a:off x="4681225" y="988125"/>
              <a:ext cx="2675200" cy="1706950"/>
            </a:xfrm>
            <a:custGeom>
              <a:avLst/>
              <a:gdLst/>
              <a:ahLst/>
              <a:cxnLst/>
              <a:rect l="l" t="t" r="r" b="b"/>
              <a:pathLst>
                <a:path w="107008" h="68278" fill="none" extrusionOk="0">
                  <a:moveTo>
                    <a:pt x="62646" y="15584"/>
                  </a:moveTo>
                  <a:cubicBezTo>
                    <a:pt x="89405" y="28779"/>
                    <a:pt x="107007" y="47803"/>
                    <a:pt x="101974" y="58040"/>
                  </a:cubicBezTo>
                  <a:cubicBezTo>
                    <a:pt x="96912" y="68277"/>
                    <a:pt x="71120" y="65889"/>
                    <a:pt x="44361" y="52694"/>
                  </a:cubicBezTo>
                  <a:cubicBezTo>
                    <a:pt x="17602" y="39471"/>
                    <a:pt x="0" y="20475"/>
                    <a:pt x="5062" y="10238"/>
                  </a:cubicBezTo>
                  <a:cubicBezTo>
                    <a:pt x="10095" y="1"/>
                    <a:pt x="35887" y="2389"/>
                    <a:pt x="62646" y="15584"/>
                  </a:cubicBezTo>
                  <a:close/>
                </a:path>
              </a:pathLst>
            </a:custGeom>
            <a:no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4;p54">
              <a:extLst>
                <a:ext uri="{FF2B5EF4-FFF2-40B4-BE49-F238E27FC236}">
                  <a16:creationId xmlns:a16="http://schemas.microsoft.com/office/drawing/2014/main" id="{78375FD9-C7EF-4FDC-8AF2-CCADF5B3A51E}"/>
                </a:ext>
              </a:extLst>
            </p:cNvPr>
            <p:cNvSpPr/>
            <p:nvPr/>
          </p:nvSpPr>
          <p:spPr>
            <a:xfrm>
              <a:off x="6822500" y="2107300"/>
              <a:ext cx="194800" cy="177575"/>
            </a:xfrm>
            <a:custGeom>
              <a:avLst/>
              <a:gdLst/>
              <a:ahLst/>
              <a:cxnLst/>
              <a:rect l="l" t="t" r="r" b="b"/>
              <a:pathLst>
                <a:path w="7792" h="7103" extrusionOk="0">
                  <a:moveTo>
                    <a:pt x="3900" y="0"/>
                  </a:moveTo>
                  <a:cubicBezTo>
                    <a:pt x="2986" y="0"/>
                    <a:pt x="2076" y="349"/>
                    <a:pt x="1394" y="1045"/>
                  </a:cubicBezTo>
                  <a:cubicBezTo>
                    <a:pt x="0" y="2410"/>
                    <a:pt x="0" y="4685"/>
                    <a:pt x="1394" y="6079"/>
                  </a:cubicBezTo>
                  <a:cubicBezTo>
                    <a:pt x="2076" y="6761"/>
                    <a:pt x="2986" y="7102"/>
                    <a:pt x="3900" y="7102"/>
                  </a:cubicBezTo>
                  <a:cubicBezTo>
                    <a:pt x="4813" y="7102"/>
                    <a:pt x="5730" y="6761"/>
                    <a:pt x="6427" y="6079"/>
                  </a:cubicBezTo>
                  <a:cubicBezTo>
                    <a:pt x="7792" y="4685"/>
                    <a:pt x="7792" y="2410"/>
                    <a:pt x="6427" y="1045"/>
                  </a:cubicBezTo>
                  <a:cubicBezTo>
                    <a:pt x="5730" y="349"/>
                    <a:pt x="4813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D73AD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dirty="0"/>
          </a:p>
        </p:txBody>
      </p:sp>
      <p:sp>
        <p:nvSpPr>
          <p:cNvPr id="5" name="Text 1"/>
          <p:cNvSpPr/>
          <p:nvPr/>
        </p:nvSpPr>
        <p:spPr>
          <a:xfrm>
            <a:off x="864037" y="814983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2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Components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2187297"/>
            <a:ext cx="7415927" cy="987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key components of the EC ElGamal digital signature scheme are the private and public keys</a:t>
            </a:r>
            <a:endParaRPr lang="en-US" sz="2430" dirty="0"/>
          </a:p>
        </p:txBody>
      </p:sp>
      <p:sp>
        <p:nvSpPr>
          <p:cNvPr id="7" name="Shape 3"/>
          <p:cNvSpPr/>
          <p:nvPr/>
        </p:nvSpPr>
        <p:spPr>
          <a:xfrm>
            <a:off x="864037" y="3544967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4"/>
              <p:cNvSpPr/>
              <p:nvPr/>
            </p:nvSpPr>
            <p:spPr>
              <a:xfrm>
                <a:off x="1357789" y="3452455"/>
                <a:ext cx="6922175" cy="493752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l">
                  <a:lnSpc>
                    <a:spcPts val="3888"/>
                  </a:lnSpc>
                  <a:buNone/>
                </a:pPr>
                <a:r>
                  <a:rPr lang="en-US" sz="2430" b="1" kern="0" spc="-39" dirty="0"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Private 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30" b="1" kern="0" spc="-39" dirty="0"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):</a:t>
                </a:r>
                <a:endParaRPr lang="en-US" sz="2430" b="1" dirty="0"/>
              </a:p>
            </p:txBody>
          </p:sp>
        </mc:Choice>
        <mc:Fallback xmlns="">
          <p:sp>
            <p:nvSpPr>
              <p:cNvPr id="8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89" y="3452455"/>
                <a:ext cx="6922175" cy="493752"/>
              </a:xfrm>
              <a:prstGeom prst="rect">
                <a:avLst/>
              </a:prstGeom>
              <a:blipFill>
                <a:blip r:embed="rId4"/>
                <a:stretch>
                  <a:fillRect l="-1410" b="-39506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5"/>
          <p:cNvSpPr/>
          <p:nvPr/>
        </p:nvSpPr>
        <p:spPr>
          <a:xfrm>
            <a:off x="1654016" y="4032528"/>
            <a:ext cx="66259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secret number chosen by the signer (Alice)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654016" y="4513898"/>
            <a:ext cx="66259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Must be kept confidential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5087779"/>
            <a:ext cx="308610" cy="308610"/>
          </a:xfrm>
          <a:prstGeom prst="roundRect">
            <a:avLst>
              <a:gd name="adj" fmla="val 42000"/>
            </a:avLst>
          </a:prstGeom>
          <a:noFill/>
          <a:ln w="3810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8"/>
              <p:cNvSpPr/>
              <p:nvPr/>
            </p:nvSpPr>
            <p:spPr>
              <a:xfrm>
                <a:off x="1357789" y="4995267"/>
                <a:ext cx="6922175" cy="493752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l">
                  <a:lnSpc>
                    <a:spcPts val="3888"/>
                  </a:lnSpc>
                  <a:buNone/>
                </a:pPr>
                <a:r>
                  <a:rPr lang="en-US" sz="2430" b="1" kern="0" spc="-39" dirty="0"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Public Key</a:t>
                </a:r>
                <a:r>
                  <a:rPr lang="en-US" sz="2430" b="1" kern="0" spc="-39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430" b="1" kern="0" spc="-39" dirty="0"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):</a:t>
                </a:r>
                <a:endParaRPr lang="en-US" sz="2430" dirty="0"/>
              </a:p>
            </p:txBody>
          </p:sp>
        </mc:Choice>
        <mc:Fallback xmlns="">
          <p:sp>
            <p:nvSpPr>
              <p:cNvPr id="12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89" y="4995267"/>
                <a:ext cx="6922175" cy="493752"/>
              </a:xfrm>
              <a:prstGeom prst="rect">
                <a:avLst/>
              </a:prstGeom>
              <a:blipFill>
                <a:blip r:embed="rId5"/>
                <a:stretch>
                  <a:fillRect l="-1410" b="-39506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9"/>
              <p:cNvSpPr/>
              <p:nvPr/>
            </p:nvSpPr>
            <p:spPr>
              <a:xfrm>
                <a:off x="1654016" y="5575340"/>
                <a:ext cx="6625947" cy="39504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685800" lvl="1" indent="-342900" algn="l">
                  <a:lnSpc>
                    <a:spcPts val="3110"/>
                  </a:lnSpc>
                  <a:buSzPct val="100000"/>
                  <a:buChar char="•"/>
                </a:pPr>
                <a:r>
                  <a:rPr lang="en-US" sz="1944" kern="0" spc="-39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Computed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US" sz="1944" dirty="0"/>
              </a:p>
            </p:txBody>
          </p:sp>
        </mc:Choice>
        <mc:Fallback xmlns="">
          <p:sp>
            <p:nvSpPr>
              <p:cNvPr id="13" name="Tex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16" y="5575340"/>
                <a:ext cx="6625947" cy="395049"/>
              </a:xfrm>
              <a:prstGeom prst="rect">
                <a:avLst/>
              </a:prstGeom>
              <a:blipFill>
                <a:blip r:embed="rId6"/>
                <a:stretch>
                  <a:fillRect b="-43750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10"/>
          <p:cNvSpPr/>
          <p:nvPr/>
        </p:nvSpPr>
        <p:spPr>
          <a:xfrm>
            <a:off x="1654016" y="6056709"/>
            <a:ext cx="66259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 is a predetermined base point on the elliptic curve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1654016" y="6538079"/>
            <a:ext cx="662594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Publicly shared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654016" y="7019449"/>
            <a:ext cx="6625947" cy="8596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0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n: prime order</a:t>
            </a:r>
          </a:p>
          <a:p>
            <a:pPr marL="685800" lvl="1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/>
              <a:t>P: field over prime p</a:t>
            </a:r>
            <a:endParaRPr lang="en-US" sz="1944" dirty="0"/>
          </a:p>
        </p:txBody>
      </p:sp>
      <p:pic>
        <p:nvPicPr>
          <p:cNvPr id="17" name="Image 2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59F410-279A-832A-AE93-4FACE9127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9773" y="-38378"/>
            <a:ext cx="5340627" cy="83063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984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409932" y="343614"/>
            <a:ext cx="4855845" cy="606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9"/>
              </a:lnSpc>
              <a:buNone/>
            </a:pPr>
            <a:r>
              <a:rPr lang="en-US" sz="3824" b="1" kern="0" spc="-7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Signing Process</a:t>
            </a:r>
            <a:endParaRPr lang="en-US" sz="3824" dirty="0"/>
          </a:p>
        </p:txBody>
      </p:sp>
      <p:sp>
        <p:nvSpPr>
          <p:cNvPr id="6" name="Text 3"/>
          <p:cNvSpPr/>
          <p:nvPr/>
        </p:nvSpPr>
        <p:spPr>
          <a:xfrm>
            <a:off x="7242334" y="1802844"/>
            <a:ext cx="145613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3752255" y="1690568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0"/>
              </a:lnSpc>
              <a:buNone/>
            </a:pPr>
            <a:r>
              <a:rPr lang="en-US" sz="2000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Hash the Message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010132" y="2117765"/>
            <a:ext cx="4170045" cy="990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2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signer hashes the message and computes z as the n leftmost bits of e, where e is the hash of the message.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242334" y="2834640"/>
            <a:ext cx="145613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8450223" y="2722364"/>
            <a:ext cx="2658308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Choose Random Number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450223" y="3149560"/>
            <a:ext cx="5751407" cy="1067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200" dirty="0"/>
              <a:t>select a random number k in the range [1, n-1] that is private and new for every message we send, where n is the order of the curve, ensure that </a:t>
            </a:r>
            <a:r>
              <a:rPr lang="en-US" sz="2200" dirty="0" err="1"/>
              <a:t>gcd</a:t>
            </a:r>
            <a:r>
              <a:rPr lang="en-US" sz="2200" dirty="0"/>
              <a:t>(n-1, k) = 1.</a:t>
            </a:r>
          </a:p>
        </p:txBody>
      </p:sp>
      <p:sp>
        <p:nvSpPr>
          <p:cNvPr id="14" name="Text 11"/>
          <p:cNvSpPr/>
          <p:nvPr/>
        </p:nvSpPr>
        <p:spPr>
          <a:xfrm>
            <a:off x="7242334" y="3839170"/>
            <a:ext cx="145613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endParaRPr lang="en-US" sz="2400" b="1" dirty="0"/>
          </a:p>
        </p:txBody>
      </p:sp>
      <p:sp>
        <p:nvSpPr>
          <p:cNvPr id="15" name="Text 12"/>
          <p:cNvSpPr/>
          <p:nvPr/>
        </p:nvSpPr>
        <p:spPr>
          <a:xfrm>
            <a:off x="3752255" y="3726894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Compute R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13"/>
              <p:cNvSpPr/>
              <p:nvPr/>
            </p:nvSpPr>
            <p:spPr>
              <a:xfrm>
                <a:off x="2010132" y="4154091"/>
                <a:ext cx="4170045" cy="1363624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algn="r">
                  <a:lnSpc>
                    <a:spcPts val="26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Calculate a point R on the curve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 = k * G </a:t>
                </a:r>
                <a:r>
                  <a:rPr lang="en-US" sz="2200" kern="0" spc="-33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, where G is the generator point on the curve</a:t>
                </a:r>
                <a:endParaRPr lang="en-US" sz="2200" dirty="0"/>
              </a:p>
            </p:txBody>
          </p:sp>
        </mc:Choice>
        <mc:Fallback xmlns="">
          <p:sp>
            <p:nvSpPr>
              <p:cNvPr id="16" name="Tex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32" y="4154091"/>
                <a:ext cx="4170045" cy="1363624"/>
              </a:xfrm>
              <a:prstGeom prst="rect">
                <a:avLst/>
              </a:prstGeom>
              <a:blipFill>
                <a:blip r:embed="rId4"/>
                <a:stretch>
                  <a:fillRect t="-3125" r="-3363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15"/>
          <p:cNvSpPr/>
          <p:nvPr/>
        </p:nvSpPr>
        <p:spPr>
          <a:xfrm>
            <a:off x="7277908" y="5071229"/>
            <a:ext cx="145613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endParaRPr lang="en-US" sz="2400" b="1" dirty="0"/>
          </a:p>
        </p:txBody>
      </p:sp>
      <p:sp>
        <p:nvSpPr>
          <p:cNvPr id="19" name="Text 16"/>
          <p:cNvSpPr/>
          <p:nvPr/>
        </p:nvSpPr>
        <p:spPr>
          <a:xfrm>
            <a:off x="8485797" y="4958953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Calculate 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485797" y="5386149"/>
            <a:ext cx="4791215" cy="10423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2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Compute S using the private key, message hash, and previously calculated values.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18"/>
              <p:cNvSpPr/>
              <p:nvPr/>
            </p:nvSpPr>
            <p:spPr>
              <a:xfrm>
                <a:off x="8485796" y="6355674"/>
                <a:ext cx="5045859" cy="1047871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>
                  <a:lnSpc>
                    <a:spcPts val="2600"/>
                  </a:lnSpc>
                </a:pPr>
                <a:r>
                  <a:rPr lang="en-US" sz="2200" kern="0" spc="-33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Calculate 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kern="0" spc="-33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mod n </a:t>
                </a:r>
                <a:r>
                  <a:rPr lang="en-US" sz="2200" kern="0" spc="-33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, </a:t>
                </a:r>
                <a:r>
                  <a:rPr lang="en-US" sz="2200" kern="0" spc="-33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then Calculate         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(z + r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) mod n 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sz="2200" dirty="0">
                    <a:solidFill>
                      <a:schemeClr val="tx1"/>
                    </a:solidFill>
                  </a:rPr>
                  <a:t>[if r = 0|| s=0, go back to step 2]</a:t>
                </a:r>
                <a:endParaRPr lang="en-US" sz="2200" dirty="0"/>
              </a:p>
            </p:txBody>
          </p:sp>
        </mc:Choice>
        <mc:Fallback xmlns="">
          <p:sp>
            <p:nvSpPr>
              <p:cNvPr id="21" name="Tex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796" y="6355674"/>
                <a:ext cx="5045859" cy="1047871"/>
              </a:xfrm>
              <a:prstGeom prst="rect">
                <a:avLst/>
              </a:prstGeom>
              <a:blipFill>
                <a:blip r:embed="rId5"/>
                <a:stretch>
                  <a:fillRect l="-1570" t="-4678" b="-15205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20"/>
          <p:cNvSpPr/>
          <p:nvPr/>
        </p:nvSpPr>
        <p:spPr>
          <a:xfrm>
            <a:off x="7231495" y="6137883"/>
            <a:ext cx="145613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endParaRPr lang="en-US" sz="2400" b="1" dirty="0"/>
          </a:p>
        </p:txBody>
      </p:sp>
      <p:sp>
        <p:nvSpPr>
          <p:cNvPr id="24" name="Text 21"/>
          <p:cNvSpPr/>
          <p:nvPr/>
        </p:nvSpPr>
        <p:spPr>
          <a:xfrm>
            <a:off x="3752255" y="6012894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9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Output Signature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2133600" y="6440091"/>
            <a:ext cx="4046578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20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Signature is the pair (r, s) ,           Send (r, s) along with the message</a:t>
            </a:r>
            <a:endParaRPr lang="en-US" sz="2200" dirty="0"/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9B9EAF4B-70C7-F47C-6C14-20F9EBA4434F}"/>
              </a:ext>
            </a:extLst>
          </p:cNvPr>
          <p:cNvSpPr/>
          <p:nvPr/>
        </p:nvSpPr>
        <p:spPr>
          <a:xfrm>
            <a:off x="7303651" y="1337429"/>
            <a:ext cx="22860" cy="6380678"/>
          </a:xfrm>
          <a:prstGeom prst="roundRect">
            <a:avLst>
              <a:gd name="adj" fmla="val 341721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 sz="2400" b="1"/>
          </a:p>
        </p:txBody>
      </p:sp>
      <p:sp>
        <p:nvSpPr>
          <p:cNvPr id="42" name="Shape 23">
            <a:extLst>
              <a:ext uri="{FF2B5EF4-FFF2-40B4-BE49-F238E27FC236}">
                <a16:creationId xmlns:a16="http://schemas.microsoft.com/office/drawing/2014/main" id="{D5AFE7ED-98B4-9634-A2B6-521F3DEA9D86}"/>
              </a:ext>
            </a:extLst>
          </p:cNvPr>
          <p:cNvSpPr/>
          <p:nvPr/>
        </p:nvSpPr>
        <p:spPr>
          <a:xfrm>
            <a:off x="7093744" y="6021705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5</a:t>
            </a:r>
          </a:p>
          <a:p>
            <a:endParaRPr lang="he-IL" sz="2400" b="1" dirty="0"/>
          </a:p>
        </p:txBody>
      </p:sp>
      <p:sp>
        <p:nvSpPr>
          <p:cNvPr id="43" name="Shape 23">
            <a:extLst>
              <a:ext uri="{FF2B5EF4-FFF2-40B4-BE49-F238E27FC236}">
                <a16:creationId xmlns:a16="http://schemas.microsoft.com/office/drawing/2014/main" id="{DE5EA9BE-8359-1EB3-1D6B-C416D9BE0837}"/>
              </a:ext>
            </a:extLst>
          </p:cNvPr>
          <p:cNvSpPr/>
          <p:nvPr/>
        </p:nvSpPr>
        <p:spPr>
          <a:xfrm>
            <a:off x="7092355" y="4944189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4</a:t>
            </a:r>
          </a:p>
          <a:p>
            <a:endParaRPr lang="he-IL" sz="2400" b="1" dirty="0"/>
          </a:p>
        </p:txBody>
      </p:sp>
      <p:sp>
        <p:nvSpPr>
          <p:cNvPr id="44" name="Shape 23">
            <a:extLst>
              <a:ext uri="{FF2B5EF4-FFF2-40B4-BE49-F238E27FC236}">
                <a16:creationId xmlns:a16="http://schemas.microsoft.com/office/drawing/2014/main" id="{3DD03377-70EE-A718-B1AB-203F39525C5D}"/>
              </a:ext>
            </a:extLst>
          </p:cNvPr>
          <p:cNvSpPr/>
          <p:nvPr/>
        </p:nvSpPr>
        <p:spPr>
          <a:xfrm>
            <a:off x="7093744" y="3726894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3</a:t>
            </a:r>
          </a:p>
          <a:p>
            <a:endParaRPr lang="he-IL" sz="2400" b="1" dirty="0"/>
          </a:p>
        </p:txBody>
      </p:sp>
      <p:sp>
        <p:nvSpPr>
          <p:cNvPr id="45" name="Shape 23">
            <a:extLst>
              <a:ext uri="{FF2B5EF4-FFF2-40B4-BE49-F238E27FC236}">
                <a16:creationId xmlns:a16="http://schemas.microsoft.com/office/drawing/2014/main" id="{B34CBA8B-44BF-7F28-670E-694E21017965}"/>
              </a:ext>
            </a:extLst>
          </p:cNvPr>
          <p:cNvSpPr/>
          <p:nvPr/>
        </p:nvSpPr>
        <p:spPr>
          <a:xfrm>
            <a:off x="7105888" y="2683906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2</a:t>
            </a:r>
          </a:p>
          <a:p>
            <a:endParaRPr lang="he-IL" sz="2400" b="1" dirty="0"/>
          </a:p>
        </p:txBody>
      </p:sp>
      <p:sp>
        <p:nvSpPr>
          <p:cNvPr id="46" name="Shape 23">
            <a:extLst>
              <a:ext uri="{FF2B5EF4-FFF2-40B4-BE49-F238E27FC236}">
                <a16:creationId xmlns:a16="http://schemas.microsoft.com/office/drawing/2014/main" id="{5925EFB7-1638-264B-B9FE-8F2B7D4FDE44}"/>
              </a:ext>
            </a:extLst>
          </p:cNvPr>
          <p:cNvSpPr/>
          <p:nvPr/>
        </p:nvSpPr>
        <p:spPr>
          <a:xfrm>
            <a:off x="7068715" y="1699379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1</a:t>
            </a:r>
          </a:p>
          <a:p>
            <a:endParaRPr lang="he-IL" sz="2400" b="1" dirty="0"/>
          </a:p>
        </p:txBody>
      </p:sp>
      <p:sp>
        <p:nvSpPr>
          <p:cNvPr id="47" name="Shape 17">
            <a:extLst>
              <a:ext uri="{FF2B5EF4-FFF2-40B4-BE49-F238E27FC236}">
                <a16:creationId xmlns:a16="http://schemas.microsoft.com/office/drawing/2014/main" id="{D6D24D74-F459-EB2B-3648-9690098F2E1B}"/>
              </a:ext>
            </a:extLst>
          </p:cNvPr>
          <p:cNvSpPr/>
          <p:nvPr/>
        </p:nvSpPr>
        <p:spPr>
          <a:xfrm>
            <a:off x="6293742" y="6216378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8" name="Shape 17">
            <a:extLst>
              <a:ext uri="{FF2B5EF4-FFF2-40B4-BE49-F238E27FC236}">
                <a16:creationId xmlns:a16="http://schemas.microsoft.com/office/drawing/2014/main" id="{AD7B3D76-F2C1-520F-F913-F242D24529BA}"/>
              </a:ext>
            </a:extLst>
          </p:cNvPr>
          <p:cNvSpPr/>
          <p:nvPr/>
        </p:nvSpPr>
        <p:spPr>
          <a:xfrm>
            <a:off x="7484804" y="5127309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9" name="Shape 17">
            <a:extLst>
              <a:ext uri="{FF2B5EF4-FFF2-40B4-BE49-F238E27FC236}">
                <a16:creationId xmlns:a16="http://schemas.microsoft.com/office/drawing/2014/main" id="{0CAC4F1F-7001-7A27-0901-9CE674420B3B}"/>
              </a:ext>
            </a:extLst>
          </p:cNvPr>
          <p:cNvSpPr/>
          <p:nvPr/>
        </p:nvSpPr>
        <p:spPr>
          <a:xfrm>
            <a:off x="6293741" y="3905607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0" name="Shape 17">
            <a:extLst>
              <a:ext uri="{FF2B5EF4-FFF2-40B4-BE49-F238E27FC236}">
                <a16:creationId xmlns:a16="http://schemas.microsoft.com/office/drawing/2014/main" id="{9CE4B41F-603F-77B5-3EF9-91B0A9FF5180}"/>
              </a:ext>
            </a:extLst>
          </p:cNvPr>
          <p:cNvSpPr/>
          <p:nvPr/>
        </p:nvSpPr>
        <p:spPr>
          <a:xfrm>
            <a:off x="7484803" y="2907089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1" name="Shape 17">
            <a:extLst>
              <a:ext uri="{FF2B5EF4-FFF2-40B4-BE49-F238E27FC236}">
                <a16:creationId xmlns:a16="http://schemas.microsoft.com/office/drawing/2014/main" id="{F44FDBE1-4D8D-A7C3-1415-411B7A3593FD}"/>
              </a:ext>
            </a:extLst>
          </p:cNvPr>
          <p:cNvSpPr/>
          <p:nvPr/>
        </p:nvSpPr>
        <p:spPr>
          <a:xfrm>
            <a:off x="6280090" y="1878092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57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dirty="0"/>
          </a:p>
        </p:txBody>
      </p:sp>
      <p:sp>
        <p:nvSpPr>
          <p:cNvPr id="4" name="Text 1"/>
          <p:cNvSpPr/>
          <p:nvPr/>
        </p:nvSpPr>
        <p:spPr>
          <a:xfrm>
            <a:off x="245031" y="439811"/>
            <a:ext cx="4630103" cy="578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57"/>
              </a:lnSpc>
              <a:buNone/>
            </a:pPr>
            <a:r>
              <a:rPr lang="en-US" sz="3646" b="1" kern="0" spc="-7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Verification Process</a:t>
            </a:r>
            <a:endParaRPr lang="en-US" sz="3646" dirty="0"/>
          </a:p>
        </p:txBody>
      </p:sp>
      <p:sp>
        <p:nvSpPr>
          <p:cNvPr id="6" name="Text 3"/>
          <p:cNvSpPr/>
          <p:nvPr/>
        </p:nvSpPr>
        <p:spPr>
          <a:xfrm>
            <a:off x="7245668" y="1818442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3917752" y="1711404"/>
            <a:ext cx="2315051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79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Obtain Public Key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/>
              <p:cNvSpPr/>
              <p:nvPr/>
            </p:nvSpPr>
            <p:spPr>
              <a:xfrm>
                <a:off x="2002420" y="2118717"/>
                <a:ext cx="4230383" cy="944404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 algn="r">
                  <a:lnSpc>
                    <a:spcPts val="2479"/>
                  </a:lnSpc>
                  <a:buNone/>
                </a:pPr>
                <a:r>
                  <a:rPr lang="en-US" sz="2200" kern="0" spc="-31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 verifier obtains the signer's public 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kern="0" spc="-31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). This key is previously shared or obtained from a trusted source.</a:t>
                </a:r>
                <a:endParaRPr lang="en-US" sz="2200" dirty="0"/>
              </a:p>
            </p:txBody>
          </p:sp>
        </mc:Choice>
        <mc:Fallback xmlns="">
          <p:sp>
            <p:nvSpPr>
              <p:cNvPr id="8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20" y="2118717"/>
                <a:ext cx="4230383" cy="944404"/>
              </a:xfrm>
              <a:prstGeom prst="rect">
                <a:avLst/>
              </a:prstGeom>
              <a:blipFill>
                <a:blip r:embed="rId4"/>
                <a:stretch>
                  <a:fillRect t="-6494" r="-3602" b="-57792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7"/>
          <p:cNvSpPr/>
          <p:nvPr/>
        </p:nvSpPr>
        <p:spPr>
          <a:xfrm>
            <a:off x="7245668" y="2802255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8397359" y="2695218"/>
            <a:ext cx="2315051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9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Hash the Message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397359" y="3102531"/>
            <a:ext cx="3976211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22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verifier hashes the message.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245668" y="3760232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p:sp>
        <p:nvSpPr>
          <p:cNvPr id="15" name="Text 12"/>
          <p:cNvSpPr/>
          <p:nvPr/>
        </p:nvSpPr>
        <p:spPr>
          <a:xfrm>
            <a:off x="3917752" y="3653195"/>
            <a:ext cx="2315051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79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Compute z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256711" y="4060508"/>
            <a:ext cx="3976092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79"/>
              </a:lnSpc>
              <a:buNone/>
            </a:pPr>
            <a:r>
              <a:rPr lang="en-US" sz="22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verifier computes z = n leftmost bits of e.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245668" y="4645700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16"/>
              <p:cNvSpPr/>
              <p:nvPr/>
            </p:nvSpPr>
            <p:spPr>
              <a:xfrm>
                <a:off x="8397359" y="4538663"/>
                <a:ext cx="2315051" cy="289322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9"/>
                  </a:lnSpc>
                </a:pPr>
                <a:r>
                  <a:rPr lang="en-US" sz="2400" b="1" kern="0" spc="-36" dirty="0">
                    <a:solidFill>
                      <a:srgbClr val="272525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kern="0" spc="-36" dirty="0">
                    <a:solidFill>
                      <a:srgbClr val="272525"/>
                    </a:solidFill>
                    <a:latin typeface="Source Serif Pro" pitchFamily="34" charset="0"/>
                    <a:ea typeface="Source Serif Pro" pitchFamily="34" charset="-122"/>
                    <a:cs typeface="Source Serif Pro" pitchFamily="34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kern="0" spc="-31" dirty="0"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9" name="Tex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359" y="4538663"/>
                <a:ext cx="2315051" cy="289322"/>
              </a:xfrm>
              <a:prstGeom prst="rect">
                <a:avLst/>
              </a:prstGeom>
              <a:blipFill>
                <a:blip r:embed="rId5"/>
                <a:stretch>
                  <a:fillRect l="-4222" t="-34043" r="-20580" b="-91489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17"/>
              <p:cNvSpPr/>
              <p:nvPr/>
            </p:nvSpPr>
            <p:spPr>
              <a:xfrm>
                <a:off x="8397359" y="4945975"/>
                <a:ext cx="4636262" cy="629603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>
                  <a:lnSpc>
                    <a:spcPts val="2479"/>
                  </a:lnSpc>
                </a:pP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 verifier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*z mod n </a:t>
                </a: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*</a:t>
                </a: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r mod n.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359" y="4945975"/>
                <a:ext cx="4636262" cy="629603"/>
              </a:xfrm>
              <a:prstGeom prst="rect">
                <a:avLst/>
              </a:prstGeom>
              <a:blipFill>
                <a:blip r:embed="rId6"/>
                <a:stretch>
                  <a:fillRect l="-1711" t="-8654" r="-526" b="-34615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19"/>
          <p:cNvSpPr/>
          <p:nvPr/>
        </p:nvSpPr>
        <p:spPr>
          <a:xfrm>
            <a:off x="7245668" y="5531168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p:sp>
        <p:nvSpPr>
          <p:cNvPr id="23" name="Text 20"/>
          <p:cNvSpPr/>
          <p:nvPr/>
        </p:nvSpPr>
        <p:spPr>
          <a:xfrm>
            <a:off x="3911441" y="5424130"/>
            <a:ext cx="2321362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79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Compute Curve Point P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21"/>
              <p:cNvSpPr/>
              <p:nvPr/>
            </p:nvSpPr>
            <p:spPr>
              <a:xfrm>
                <a:off x="2256711" y="5831443"/>
                <a:ext cx="3976092" cy="629603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 algn="r">
                  <a:lnSpc>
                    <a:spcPts val="2479"/>
                  </a:lnSpc>
                  <a:buNone/>
                </a:pPr>
                <a:r>
                  <a:rPr lang="en-US" sz="2200" kern="0" spc="-31" dirty="0">
                    <a:solidFill>
                      <a:srgbClr val="272525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 verifier computes the curve point P </a:t>
                </a: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* G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kern="0" spc="-31" dirty="0">
                    <a:solidFill>
                      <a:schemeClr val="tx1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24" name="Tex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711" y="5831443"/>
                <a:ext cx="3976092" cy="629603"/>
              </a:xfrm>
              <a:prstGeom prst="rect">
                <a:avLst/>
              </a:prstGeom>
              <a:blipFill>
                <a:blip r:embed="rId7"/>
                <a:stretch>
                  <a:fillRect t="-9709" r="-3528" b="-34951"/>
                </a:stretch>
              </a:blipFill>
              <a:ln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23"/>
          <p:cNvSpPr/>
          <p:nvPr/>
        </p:nvSpPr>
        <p:spPr>
          <a:xfrm>
            <a:off x="7245668" y="6416635"/>
            <a:ext cx="138827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7"/>
              </a:lnSpc>
              <a:buNone/>
            </a:pPr>
            <a:endParaRPr lang="en-US" sz="2400" b="1" dirty="0"/>
          </a:p>
        </p:txBody>
      </p:sp>
      <p:sp>
        <p:nvSpPr>
          <p:cNvPr id="27" name="Text 24"/>
          <p:cNvSpPr/>
          <p:nvPr/>
        </p:nvSpPr>
        <p:spPr>
          <a:xfrm>
            <a:off x="8397359" y="6309598"/>
            <a:ext cx="2315051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9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Verify Signature</a:t>
            </a:r>
            <a:endParaRPr lang="en-US" sz="2200" dirty="0"/>
          </a:p>
        </p:txBody>
      </p:sp>
      <p:sp>
        <p:nvSpPr>
          <p:cNvPr id="28" name="Text 25"/>
          <p:cNvSpPr/>
          <p:nvPr/>
        </p:nvSpPr>
        <p:spPr>
          <a:xfrm>
            <a:off x="8397359" y="6716911"/>
            <a:ext cx="4426881" cy="6959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22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verifier checks if the x-coordinate of </a:t>
            </a:r>
            <a:r>
              <a:rPr lang="en-US" sz="2200" kern="0" spc="-31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 </a:t>
            </a:r>
            <a:r>
              <a:rPr lang="en-US" sz="2200" dirty="0"/>
              <a:t>≡</a:t>
            </a:r>
            <a:r>
              <a:rPr lang="en-US" sz="2200" kern="0" spc="-31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</a:t>
            </a:r>
            <a:r>
              <a:rPr lang="en-US" sz="22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If so, the signature is valid.</a:t>
            </a:r>
            <a:endParaRPr lang="en-US" sz="2200" dirty="0"/>
          </a:p>
        </p:txBody>
      </p:sp>
      <p:grpSp>
        <p:nvGrpSpPr>
          <p:cNvPr id="30" name="Google Shape;625;p43">
            <a:extLst>
              <a:ext uri="{FF2B5EF4-FFF2-40B4-BE49-F238E27FC236}">
                <a16:creationId xmlns:a16="http://schemas.microsoft.com/office/drawing/2014/main" id="{739F9F50-A0FF-6FF5-2388-F0B81FF5B38A}"/>
              </a:ext>
            </a:extLst>
          </p:cNvPr>
          <p:cNvGrpSpPr/>
          <p:nvPr/>
        </p:nvGrpSpPr>
        <p:grpSpPr>
          <a:xfrm rot="3196530">
            <a:off x="12066172" y="-918459"/>
            <a:ext cx="3373495" cy="2921816"/>
            <a:chOff x="118550" y="66075"/>
            <a:chExt cx="3658400" cy="3168575"/>
          </a:xfrm>
          <a:solidFill>
            <a:srgbClr val="FF0000"/>
          </a:solidFill>
        </p:grpSpPr>
        <p:sp>
          <p:nvSpPr>
            <p:cNvPr id="31" name="Google Shape;626;p43">
              <a:extLst>
                <a:ext uri="{FF2B5EF4-FFF2-40B4-BE49-F238E27FC236}">
                  <a16:creationId xmlns:a16="http://schemas.microsoft.com/office/drawing/2014/main" id="{EE610912-2C6D-8179-C9AC-87E2C48D890C}"/>
                </a:ext>
              </a:extLst>
            </p:cNvPr>
            <p:cNvSpPr/>
            <p:nvPr/>
          </p:nvSpPr>
          <p:spPr>
            <a:xfrm>
              <a:off x="118550" y="66075"/>
              <a:ext cx="3658400" cy="3168575"/>
            </a:xfrm>
            <a:custGeom>
              <a:avLst/>
              <a:gdLst/>
              <a:ahLst/>
              <a:cxnLst/>
              <a:rect l="l" t="t" r="r" b="b"/>
              <a:pathLst>
                <a:path w="146336" h="126743" fill="none" extrusionOk="0">
                  <a:moveTo>
                    <a:pt x="131833" y="28409"/>
                  </a:moveTo>
                  <a:cubicBezTo>
                    <a:pt x="146336" y="52750"/>
                    <a:pt x="131833" y="88126"/>
                    <a:pt x="99415" y="107434"/>
                  </a:cubicBezTo>
                  <a:cubicBezTo>
                    <a:pt x="67026" y="126743"/>
                    <a:pt x="29006" y="122676"/>
                    <a:pt x="14503" y="98363"/>
                  </a:cubicBezTo>
                  <a:cubicBezTo>
                    <a:pt x="1" y="74021"/>
                    <a:pt x="14503" y="38646"/>
                    <a:pt x="46893" y="19337"/>
                  </a:cubicBezTo>
                  <a:cubicBezTo>
                    <a:pt x="79282" y="0"/>
                    <a:pt x="117330" y="4067"/>
                    <a:pt x="131833" y="28409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7;p43">
              <a:extLst>
                <a:ext uri="{FF2B5EF4-FFF2-40B4-BE49-F238E27FC236}">
                  <a16:creationId xmlns:a16="http://schemas.microsoft.com/office/drawing/2014/main" id="{47A3D58D-61B8-AAF6-5805-6A277D06D95D}"/>
                </a:ext>
              </a:extLst>
            </p:cNvPr>
            <p:cNvSpPr/>
            <p:nvPr/>
          </p:nvSpPr>
          <p:spPr>
            <a:xfrm>
              <a:off x="248650" y="112275"/>
              <a:ext cx="3430900" cy="2938975"/>
            </a:xfrm>
            <a:custGeom>
              <a:avLst/>
              <a:gdLst/>
              <a:ahLst/>
              <a:cxnLst/>
              <a:rect l="l" t="t" r="r" b="b"/>
              <a:pathLst>
                <a:path w="137236" h="117559" fill="none" extrusionOk="0">
                  <a:moveTo>
                    <a:pt x="124240" y="27072"/>
                  </a:moveTo>
                  <a:cubicBezTo>
                    <a:pt x="137236" y="49850"/>
                    <a:pt x="122875" y="82524"/>
                    <a:pt x="92135" y="100041"/>
                  </a:cubicBezTo>
                  <a:cubicBezTo>
                    <a:pt x="61424" y="117558"/>
                    <a:pt x="25992" y="113292"/>
                    <a:pt x="12996" y="90515"/>
                  </a:cubicBezTo>
                  <a:cubicBezTo>
                    <a:pt x="1" y="67737"/>
                    <a:pt x="14361" y="35063"/>
                    <a:pt x="45073" y="17518"/>
                  </a:cubicBezTo>
                  <a:cubicBezTo>
                    <a:pt x="75813" y="1"/>
                    <a:pt x="111245" y="4266"/>
                    <a:pt x="124240" y="2707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28;p43">
              <a:extLst>
                <a:ext uri="{FF2B5EF4-FFF2-40B4-BE49-F238E27FC236}">
                  <a16:creationId xmlns:a16="http://schemas.microsoft.com/office/drawing/2014/main" id="{ABE4C9C0-B87A-1CDF-2A46-9346F7765BC6}"/>
                </a:ext>
              </a:extLst>
            </p:cNvPr>
            <p:cNvSpPr/>
            <p:nvPr/>
          </p:nvSpPr>
          <p:spPr>
            <a:xfrm>
              <a:off x="378750" y="159200"/>
              <a:ext cx="3203425" cy="2707900"/>
            </a:xfrm>
            <a:custGeom>
              <a:avLst/>
              <a:gdLst/>
              <a:ahLst/>
              <a:cxnLst/>
              <a:rect l="l" t="t" r="r" b="b"/>
              <a:pathLst>
                <a:path w="128137" h="108316" fill="none" extrusionOk="0">
                  <a:moveTo>
                    <a:pt x="116619" y="25622"/>
                  </a:moveTo>
                  <a:cubicBezTo>
                    <a:pt x="128136" y="46836"/>
                    <a:pt x="113946" y="76808"/>
                    <a:pt x="84941" y="92562"/>
                  </a:cubicBezTo>
                  <a:cubicBezTo>
                    <a:pt x="55907" y="108316"/>
                    <a:pt x="23034" y="103908"/>
                    <a:pt x="11517" y="82694"/>
                  </a:cubicBezTo>
                  <a:cubicBezTo>
                    <a:pt x="1" y="61481"/>
                    <a:pt x="14190" y="31508"/>
                    <a:pt x="43224" y="15754"/>
                  </a:cubicBezTo>
                  <a:cubicBezTo>
                    <a:pt x="72230" y="1"/>
                    <a:pt x="105102" y="4408"/>
                    <a:pt x="116619" y="256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29;p43">
              <a:extLst>
                <a:ext uri="{FF2B5EF4-FFF2-40B4-BE49-F238E27FC236}">
                  <a16:creationId xmlns:a16="http://schemas.microsoft.com/office/drawing/2014/main" id="{8C223EFE-51D6-65E3-3166-F029AA1A4F18}"/>
                </a:ext>
              </a:extLst>
            </p:cNvPr>
            <p:cNvSpPr/>
            <p:nvPr/>
          </p:nvSpPr>
          <p:spPr>
            <a:xfrm>
              <a:off x="509550" y="206125"/>
              <a:ext cx="2975225" cy="2476150"/>
            </a:xfrm>
            <a:custGeom>
              <a:avLst/>
              <a:gdLst/>
              <a:ahLst/>
              <a:cxnLst/>
              <a:rect l="l" t="t" r="r" b="b"/>
              <a:pathLst>
                <a:path w="119009" h="99046" fill="none" extrusionOk="0">
                  <a:moveTo>
                    <a:pt x="108942" y="24115"/>
                  </a:moveTo>
                  <a:cubicBezTo>
                    <a:pt x="119008" y="43708"/>
                    <a:pt x="105046" y="70978"/>
                    <a:pt x="77747" y="85026"/>
                  </a:cubicBezTo>
                  <a:cubicBezTo>
                    <a:pt x="50447" y="99045"/>
                    <a:pt x="20162" y="94552"/>
                    <a:pt x="10067" y="74931"/>
                  </a:cubicBezTo>
                  <a:cubicBezTo>
                    <a:pt x="1" y="55338"/>
                    <a:pt x="13963" y="28067"/>
                    <a:pt x="41262" y="14020"/>
                  </a:cubicBezTo>
                  <a:cubicBezTo>
                    <a:pt x="68562" y="0"/>
                    <a:pt x="98847" y="4522"/>
                    <a:pt x="108942" y="2411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0;p43">
              <a:extLst>
                <a:ext uri="{FF2B5EF4-FFF2-40B4-BE49-F238E27FC236}">
                  <a16:creationId xmlns:a16="http://schemas.microsoft.com/office/drawing/2014/main" id="{EA6C65BA-17DB-8B5F-4A3E-E9EB2212ACC3}"/>
                </a:ext>
              </a:extLst>
            </p:cNvPr>
            <p:cNvSpPr/>
            <p:nvPr/>
          </p:nvSpPr>
          <p:spPr>
            <a:xfrm>
              <a:off x="640375" y="253750"/>
              <a:ext cx="2747000" cy="2243675"/>
            </a:xfrm>
            <a:custGeom>
              <a:avLst/>
              <a:gdLst/>
              <a:ahLst/>
              <a:cxnLst/>
              <a:rect l="l" t="t" r="r" b="b"/>
              <a:pathLst>
                <a:path w="109880" h="89747" fill="none" extrusionOk="0">
                  <a:moveTo>
                    <a:pt x="101206" y="22522"/>
                  </a:moveTo>
                  <a:cubicBezTo>
                    <a:pt x="109879" y="40494"/>
                    <a:pt x="96201" y="65064"/>
                    <a:pt x="70637" y="77405"/>
                  </a:cubicBezTo>
                  <a:cubicBezTo>
                    <a:pt x="45101" y="89747"/>
                    <a:pt x="17347" y="85169"/>
                    <a:pt x="8673" y="67197"/>
                  </a:cubicBezTo>
                  <a:cubicBezTo>
                    <a:pt x="0" y="49253"/>
                    <a:pt x="13678" y="24684"/>
                    <a:pt x="39214" y="12342"/>
                  </a:cubicBezTo>
                  <a:cubicBezTo>
                    <a:pt x="64779" y="1"/>
                    <a:pt x="92533" y="4579"/>
                    <a:pt x="101206" y="225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1;p43">
              <a:extLst>
                <a:ext uri="{FF2B5EF4-FFF2-40B4-BE49-F238E27FC236}">
                  <a16:creationId xmlns:a16="http://schemas.microsoft.com/office/drawing/2014/main" id="{EB4D827A-05A5-5C35-66FC-0C9BCFB4C1F1}"/>
                </a:ext>
              </a:extLst>
            </p:cNvPr>
            <p:cNvSpPr/>
            <p:nvPr/>
          </p:nvSpPr>
          <p:spPr>
            <a:xfrm>
              <a:off x="771175" y="301375"/>
              <a:ext cx="2518800" cy="2009800"/>
            </a:xfrm>
            <a:custGeom>
              <a:avLst/>
              <a:gdLst/>
              <a:ahLst/>
              <a:cxnLst/>
              <a:rect l="l" t="t" r="r" b="b"/>
              <a:pathLst>
                <a:path w="100752" h="80392" fill="none" extrusionOk="0">
                  <a:moveTo>
                    <a:pt x="93443" y="20873"/>
                  </a:moveTo>
                  <a:cubicBezTo>
                    <a:pt x="100752" y="37168"/>
                    <a:pt x="87415" y="59035"/>
                    <a:pt x="63613" y="69728"/>
                  </a:cubicBezTo>
                  <a:cubicBezTo>
                    <a:pt x="39840" y="80391"/>
                    <a:pt x="14617" y="75842"/>
                    <a:pt x="7309" y="59547"/>
                  </a:cubicBezTo>
                  <a:cubicBezTo>
                    <a:pt x="1" y="43225"/>
                    <a:pt x="13337" y="21357"/>
                    <a:pt x="37110" y="10693"/>
                  </a:cubicBezTo>
                  <a:cubicBezTo>
                    <a:pt x="60912" y="1"/>
                    <a:pt x="86107" y="4579"/>
                    <a:pt x="93443" y="20873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2;p43">
              <a:extLst>
                <a:ext uri="{FF2B5EF4-FFF2-40B4-BE49-F238E27FC236}">
                  <a16:creationId xmlns:a16="http://schemas.microsoft.com/office/drawing/2014/main" id="{204731E3-CB0C-F52F-4F70-C06EB5A71198}"/>
                </a:ext>
              </a:extLst>
            </p:cNvPr>
            <p:cNvSpPr/>
            <p:nvPr/>
          </p:nvSpPr>
          <p:spPr>
            <a:xfrm>
              <a:off x="900575" y="350425"/>
              <a:ext cx="2292000" cy="1775200"/>
            </a:xfrm>
            <a:custGeom>
              <a:avLst/>
              <a:gdLst/>
              <a:ahLst/>
              <a:cxnLst/>
              <a:rect l="l" t="t" r="r" b="b"/>
              <a:pathLst>
                <a:path w="91680" h="71008" fill="none" extrusionOk="0">
                  <a:moveTo>
                    <a:pt x="85680" y="19110"/>
                  </a:moveTo>
                  <a:cubicBezTo>
                    <a:pt x="91680" y="33727"/>
                    <a:pt x="78741" y="52893"/>
                    <a:pt x="56731" y="61965"/>
                  </a:cubicBezTo>
                  <a:cubicBezTo>
                    <a:pt x="34750" y="71007"/>
                    <a:pt x="12057" y="66514"/>
                    <a:pt x="6029" y="51898"/>
                  </a:cubicBezTo>
                  <a:cubicBezTo>
                    <a:pt x="0" y="37282"/>
                    <a:pt x="12967" y="18115"/>
                    <a:pt x="34949" y="9044"/>
                  </a:cubicBezTo>
                  <a:cubicBezTo>
                    <a:pt x="56959" y="1"/>
                    <a:pt x="79651" y="4494"/>
                    <a:pt x="85680" y="19110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3;p43">
              <a:extLst>
                <a:ext uri="{FF2B5EF4-FFF2-40B4-BE49-F238E27FC236}">
                  <a16:creationId xmlns:a16="http://schemas.microsoft.com/office/drawing/2014/main" id="{CF46879E-90BC-62EF-249D-5B0E9DB95B10}"/>
                </a:ext>
              </a:extLst>
            </p:cNvPr>
            <p:cNvSpPr/>
            <p:nvPr/>
          </p:nvSpPr>
          <p:spPr>
            <a:xfrm>
              <a:off x="1030650" y="398775"/>
              <a:ext cx="2065950" cy="1540600"/>
            </a:xfrm>
            <a:custGeom>
              <a:avLst/>
              <a:gdLst/>
              <a:ahLst/>
              <a:cxnLst/>
              <a:rect l="l" t="t" r="r" b="b"/>
              <a:pathLst>
                <a:path w="82638" h="61624" fill="none" extrusionOk="0">
                  <a:moveTo>
                    <a:pt x="77860" y="17262"/>
                  </a:moveTo>
                  <a:cubicBezTo>
                    <a:pt x="82638" y="30144"/>
                    <a:pt x="70154" y="46665"/>
                    <a:pt x="49964" y="54144"/>
                  </a:cubicBezTo>
                  <a:cubicBezTo>
                    <a:pt x="29774" y="61623"/>
                    <a:pt x="9556" y="57244"/>
                    <a:pt x="4778" y="44362"/>
                  </a:cubicBezTo>
                  <a:cubicBezTo>
                    <a:pt x="1" y="31480"/>
                    <a:pt x="12485" y="14958"/>
                    <a:pt x="32675" y="7480"/>
                  </a:cubicBezTo>
                  <a:cubicBezTo>
                    <a:pt x="52836" y="1"/>
                    <a:pt x="73083" y="4380"/>
                    <a:pt x="77860" y="1726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4;p43">
              <a:extLst>
                <a:ext uri="{FF2B5EF4-FFF2-40B4-BE49-F238E27FC236}">
                  <a16:creationId xmlns:a16="http://schemas.microsoft.com/office/drawing/2014/main" id="{6649B524-47F6-4C50-38C5-74898A46F5B8}"/>
                </a:ext>
              </a:extLst>
            </p:cNvPr>
            <p:cNvSpPr/>
            <p:nvPr/>
          </p:nvSpPr>
          <p:spPr>
            <a:xfrm>
              <a:off x="1158625" y="447825"/>
              <a:ext cx="1842725" cy="1305275"/>
            </a:xfrm>
            <a:custGeom>
              <a:avLst/>
              <a:gdLst/>
              <a:ahLst/>
              <a:cxnLst/>
              <a:rect l="l" t="t" r="r" b="b"/>
              <a:pathLst>
                <a:path w="73709" h="52211" fill="none" extrusionOk="0">
                  <a:moveTo>
                    <a:pt x="70097" y="15328"/>
                  </a:moveTo>
                  <a:cubicBezTo>
                    <a:pt x="73708" y="26475"/>
                    <a:pt x="61736" y="40324"/>
                    <a:pt x="43395" y="46267"/>
                  </a:cubicBezTo>
                  <a:cubicBezTo>
                    <a:pt x="25025" y="52211"/>
                    <a:pt x="7223" y="48002"/>
                    <a:pt x="3612" y="36883"/>
                  </a:cubicBezTo>
                  <a:cubicBezTo>
                    <a:pt x="1" y="25736"/>
                    <a:pt x="11972" y="11887"/>
                    <a:pt x="30314" y="5944"/>
                  </a:cubicBezTo>
                  <a:cubicBezTo>
                    <a:pt x="48684" y="1"/>
                    <a:pt x="66485" y="4209"/>
                    <a:pt x="70097" y="15328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5;p43">
              <a:extLst>
                <a:ext uri="{FF2B5EF4-FFF2-40B4-BE49-F238E27FC236}">
                  <a16:creationId xmlns:a16="http://schemas.microsoft.com/office/drawing/2014/main" id="{B89A9774-EA15-DE83-038E-B4FC3E61BFD7}"/>
                </a:ext>
              </a:extLst>
            </p:cNvPr>
            <p:cNvSpPr/>
            <p:nvPr/>
          </p:nvSpPr>
          <p:spPr>
            <a:xfrm>
              <a:off x="1285175" y="495475"/>
              <a:ext cx="1623050" cy="1072075"/>
            </a:xfrm>
            <a:custGeom>
              <a:avLst/>
              <a:gdLst/>
              <a:ahLst/>
              <a:cxnLst/>
              <a:rect l="l" t="t" r="r" b="b"/>
              <a:pathLst>
                <a:path w="64922" h="42883" fill="none" extrusionOk="0">
                  <a:moveTo>
                    <a:pt x="62390" y="13365"/>
                  </a:moveTo>
                  <a:cubicBezTo>
                    <a:pt x="64921" y="22721"/>
                    <a:pt x="53575" y="33953"/>
                    <a:pt x="37053" y="38418"/>
                  </a:cubicBezTo>
                  <a:cubicBezTo>
                    <a:pt x="20532" y="42883"/>
                    <a:pt x="5062" y="38901"/>
                    <a:pt x="2531" y="29517"/>
                  </a:cubicBezTo>
                  <a:cubicBezTo>
                    <a:pt x="0" y="20133"/>
                    <a:pt x="11346" y="8929"/>
                    <a:pt x="27868" y="4465"/>
                  </a:cubicBezTo>
                  <a:cubicBezTo>
                    <a:pt x="44418" y="0"/>
                    <a:pt x="59859" y="3981"/>
                    <a:pt x="62390" y="1336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6;p43">
              <a:extLst>
                <a:ext uri="{FF2B5EF4-FFF2-40B4-BE49-F238E27FC236}">
                  <a16:creationId xmlns:a16="http://schemas.microsoft.com/office/drawing/2014/main" id="{4B27018B-A62F-2900-52DD-2CDC3CFDBAEE}"/>
                </a:ext>
              </a:extLst>
            </p:cNvPr>
            <p:cNvSpPr/>
            <p:nvPr/>
          </p:nvSpPr>
          <p:spPr>
            <a:xfrm>
              <a:off x="1408150" y="542375"/>
              <a:ext cx="1409775" cy="840350"/>
            </a:xfrm>
            <a:custGeom>
              <a:avLst/>
              <a:gdLst/>
              <a:ahLst/>
              <a:cxnLst/>
              <a:rect l="l" t="t" r="r" b="b"/>
              <a:pathLst>
                <a:path w="56391" h="33614" fill="none" extrusionOk="0">
                  <a:moveTo>
                    <a:pt x="54827" y="11347"/>
                  </a:moveTo>
                  <a:cubicBezTo>
                    <a:pt x="56391" y="18968"/>
                    <a:pt x="45727" y="27585"/>
                    <a:pt x="31025" y="30599"/>
                  </a:cubicBezTo>
                  <a:cubicBezTo>
                    <a:pt x="16323" y="33613"/>
                    <a:pt x="3129" y="29888"/>
                    <a:pt x="1565" y="22267"/>
                  </a:cubicBezTo>
                  <a:cubicBezTo>
                    <a:pt x="1" y="14674"/>
                    <a:pt x="10665" y="6058"/>
                    <a:pt x="25366" y="3015"/>
                  </a:cubicBezTo>
                  <a:cubicBezTo>
                    <a:pt x="40068" y="1"/>
                    <a:pt x="53263" y="3726"/>
                    <a:pt x="54827" y="11347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Shape 2">
            <a:extLst>
              <a:ext uri="{FF2B5EF4-FFF2-40B4-BE49-F238E27FC236}">
                <a16:creationId xmlns:a16="http://schemas.microsoft.com/office/drawing/2014/main" id="{6D2EF26A-06D2-3EAB-95DC-0058BAB0F513}"/>
              </a:ext>
            </a:extLst>
          </p:cNvPr>
          <p:cNvSpPr/>
          <p:nvPr/>
        </p:nvSpPr>
        <p:spPr>
          <a:xfrm>
            <a:off x="7292340" y="1535192"/>
            <a:ext cx="45719" cy="5917167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 sz="2400" b="1"/>
          </a:p>
        </p:txBody>
      </p:sp>
      <p:sp>
        <p:nvSpPr>
          <p:cNvPr id="29" name="Shape 17">
            <a:extLst>
              <a:ext uri="{FF2B5EF4-FFF2-40B4-BE49-F238E27FC236}">
                <a16:creationId xmlns:a16="http://schemas.microsoft.com/office/drawing/2014/main" id="{19492B72-78C4-C76E-4375-2646AC6550AE}"/>
              </a:ext>
            </a:extLst>
          </p:cNvPr>
          <p:cNvSpPr/>
          <p:nvPr/>
        </p:nvSpPr>
        <p:spPr>
          <a:xfrm>
            <a:off x="7464146" y="6520473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3" name="Shape 23">
            <a:extLst>
              <a:ext uri="{FF2B5EF4-FFF2-40B4-BE49-F238E27FC236}">
                <a16:creationId xmlns:a16="http://schemas.microsoft.com/office/drawing/2014/main" id="{EDF97575-314D-8819-0335-7AF3984FFDEF}"/>
              </a:ext>
            </a:extLst>
          </p:cNvPr>
          <p:cNvSpPr/>
          <p:nvPr/>
        </p:nvSpPr>
        <p:spPr>
          <a:xfrm>
            <a:off x="7093744" y="6316333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b="1" dirty="0"/>
              <a:t>6</a:t>
            </a:r>
          </a:p>
          <a:p>
            <a:endParaRPr lang="he-IL" sz="2400" b="1" dirty="0"/>
          </a:p>
        </p:txBody>
      </p:sp>
      <p:sp>
        <p:nvSpPr>
          <p:cNvPr id="44" name="Shape 23">
            <a:extLst>
              <a:ext uri="{FF2B5EF4-FFF2-40B4-BE49-F238E27FC236}">
                <a16:creationId xmlns:a16="http://schemas.microsoft.com/office/drawing/2014/main" id="{8A58EF3E-2215-665F-4202-FBD5E444DF46}"/>
              </a:ext>
            </a:extLst>
          </p:cNvPr>
          <p:cNvSpPr/>
          <p:nvPr/>
        </p:nvSpPr>
        <p:spPr>
          <a:xfrm>
            <a:off x="7093744" y="5445142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5</a:t>
            </a:r>
            <a:endParaRPr lang="he-IL" sz="2400" b="1" dirty="0"/>
          </a:p>
        </p:txBody>
      </p:sp>
      <p:sp>
        <p:nvSpPr>
          <p:cNvPr id="48" name="Shape 23">
            <a:extLst>
              <a:ext uri="{FF2B5EF4-FFF2-40B4-BE49-F238E27FC236}">
                <a16:creationId xmlns:a16="http://schemas.microsoft.com/office/drawing/2014/main" id="{0394F07C-9D84-079F-A44D-950018781521}"/>
              </a:ext>
            </a:extLst>
          </p:cNvPr>
          <p:cNvSpPr/>
          <p:nvPr/>
        </p:nvSpPr>
        <p:spPr>
          <a:xfrm>
            <a:off x="7105888" y="4484847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4</a:t>
            </a:r>
          </a:p>
          <a:p>
            <a:pPr algn="ctr"/>
            <a:endParaRPr lang="he-IL" sz="2400" b="1" dirty="0"/>
          </a:p>
        </p:txBody>
      </p:sp>
      <p:sp>
        <p:nvSpPr>
          <p:cNvPr id="49" name="Shape 23">
            <a:extLst>
              <a:ext uri="{FF2B5EF4-FFF2-40B4-BE49-F238E27FC236}">
                <a16:creationId xmlns:a16="http://schemas.microsoft.com/office/drawing/2014/main" id="{2D62A982-0B2F-A3BE-751C-3934833E8410}"/>
              </a:ext>
            </a:extLst>
          </p:cNvPr>
          <p:cNvSpPr/>
          <p:nvPr/>
        </p:nvSpPr>
        <p:spPr>
          <a:xfrm>
            <a:off x="7108427" y="3612488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3</a:t>
            </a:r>
            <a:endParaRPr lang="he-IL" sz="2400" b="1" dirty="0"/>
          </a:p>
        </p:txBody>
      </p:sp>
      <p:sp>
        <p:nvSpPr>
          <p:cNvPr id="50" name="Shape 23">
            <a:extLst>
              <a:ext uri="{FF2B5EF4-FFF2-40B4-BE49-F238E27FC236}">
                <a16:creationId xmlns:a16="http://schemas.microsoft.com/office/drawing/2014/main" id="{F4E4CF9F-9B58-A70C-1952-468F4C9F8617}"/>
              </a:ext>
            </a:extLst>
          </p:cNvPr>
          <p:cNvSpPr/>
          <p:nvPr/>
        </p:nvSpPr>
        <p:spPr>
          <a:xfrm>
            <a:off x="7105441" y="2628354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2</a:t>
            </a:r>
            <a:endParaRPr lang="he-IL" sz="2400" b="1" dirty="0"/>
          </a:p>
        </p:txBody>
      </p:sp>
      <p:sp>
        <p:nvSpPr>
          <p:cNvPr id="66" name="Shape 23">
            <a:extLst>
              <a:ext uri="{FF2B5EF4-FFF2-40B4-BE49-F238E27FC236}">
                <a16:creationId xmlns:a16="http://schemas.microsoft.com/office/drawing/2014/main" id="{8DAC2E88-4690-FC95-981E-22362F983212}"/>
              </a:ext>
            </a:extLst>
          </p:cNvPr>
          <p:cNvSpPr/>
          <p:nvPr/>
        </p:nvSpPr>
        <p:spPr>
          <a:xfrm>
            <a:off x="7093744" y="1703805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pPr algn="ctr"/>
            <a:r>
              <a:rPr lang="en-US" sz="2400" b="1" dirty="0"/>
              <a:t>1</a:t>
            </a:r>
            <a:endParaRPr lang="he-IL" sz="2400" b="1" dirty="0"/>
          </a:p>
        </p:txBody>
      </p:sp>
      <p:sp>
        <p:nvSpPr>
          <p:cNvPr id="67" name="Shape 17">
            <a:extLst>
              <a:ext uri="{FF2B5EF4-FFF2-40B4-BE49-F238E27FC236}">
                <a16:creationId xmlns:a16="http://schemas.microsoft.com/office/drawing/2014/main" id="{28BC7A27-ED05-FCD0-F000-22CA4BB0E5AD}"/>
              </a:ext>
            </a:extLst>
          </p:cNvPr>
          <p:cNvSpPr/>
          <p:nvPr/>
        </p:nvSpPr>
        <p:spPr>
          <a:xfrm>
            <a:off x="6313368" y="5594543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5AFF97C3-2795-B637-74D2-CFD1A9842202}"/>
              </a:ext>
            </a:extLst>
          </p:cNvPr>
          <p:cNvSpPr/>
          <p:nvPr/>
        </p:nvSpPr>
        <p:spPr>
          <a:xfrm>
            <a:off x="7505562" y="4701322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9" name="Shape 17">
            <a:extLst>
              <a:ext uri="{FF2B5EF4-FFF2-40B4-BE49-F238E27FC236}">
                <a16:creationId xmlns:a16="http://schemas.microsoft.com/office/drawing/2014/main" id="{7D95606F-4A16-30B0-14D5-DC06335C2504}"/>
              </a:ext>
            </a:extLst>
          </p:cNvPr>
          <p:cNvSpPr/>
          <p:nvPr/>
        </p:nvSpPr>
        <p:spPr>
          <a:xfrm>
            <a:off x="6313368" y="3837917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70" name="Shape 17">
            <a:extLst>
              <a:ext uri="{FF2B5EF4-FFF2-40B4-BE49-F238E27FC236}">
                <a16:creationId xmlns:a16="http://schemas.microsoft.com/office/drawing/2014/main" id="{FB2CFEC3-58D8-8700-4A3B-1E2901A34075}"/>
              </a:ext>
            </a:extLst>
          </p:cNvPr>
          <p:cNvSpPr/>
          <p:nvPr/>
        </p:nvSpPr>
        <p:spPr>
          <a:xfrm>
            <a:off x="7497426" y="2846255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71" name="Shape 17">
            <a:extLst>
              <a:ext uri="{FF2B5EF4-FFF2-40B4-BE49-F238E27FC236}">
                <a16:creationId xmlns:a16="http://schemas.microsoft.com/office/drawing/2014/main" id="{22B28745-117D-8FA0-15B0-492988B75BE3}"/>
              </a:ext>
            </a:extLst>
          </p:cNvPr>
          <p:cNvSpPr/>
          <p:nvPr/>
        </p:nvSpPr>
        <p:spPr>
          <a:xfrm>
            <a:off x="6303523" y="1875500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pPr algn="ctr"/>
            <a:endParaRPr lang="he-I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325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sz="2000" dirty="0"/>
          </a:p>
        </p:txBody>
      </p:sp>
      <p:sp>
        <p:nvSpPr>
          <p:cNvPr id="4" name="Text 1"/>
          <p:cNvSpPr/>
          <p:nvPr/>
        </p:nvSpPr>
        <p:spPr>
          <a:xfrm>
            <a:off x="397050" y="446663"/>
            <a:ext cx="4155877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4000" b="1" kern="0" spc="-6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Basic Structure of FEAL​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18530" y="2417803"/>
            <a:ext cx="224900" cy="172760"/>
          </a:xfrm>
          <a:prstGeom prst="roundRect">
            <a:avLst>
              <a:gd name="adj" fmla="val 42015"/>
            </a:avLst>
          </a:prstGeom>
          <a:noFill/>
          <a:ln w="1524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6" name="Text 3"/>
          <p:cNvSpPr/>
          <p:nvPr/>
        </p:nvSpPr>
        <p:spPr>
          <a:xfrm>
            <a:off x="894993" y="2366011"/>
            <a:ext cx="514896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Size</a:t>
            </a:r>
            <a:r>
              <a:rPr lang="en-US" sz="240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64 bits​
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18530" y="3241485"/>
            <a:ext cx="224900" cy="172760"/>
          </a:xfrm>
          <a:prstGeom prst="roundRect">
            <a:avLst>
              <a:gd name="adj" fmla="val 42015"/>
            </a:avLst>
          </a:prstGeom>
          <a:noFill/>
          <a:ln w="1524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8" name="Text 5"/>
          <p:cNvSpPr/>
          <p:nvPr/>
        </p:nvSpPr>
        <p:spPr>
          <a:xfrm>
            <a:off x="894993" y="3178202"/>
            <a:ext cx="5148968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Size</a:t>
            </a:r>
            <a:r>
              <a:rPr lang="en-US" sz="240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64 bits 
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40325" y="4237927"/>
            <a:ext cx="224900" cy="172760"/>
          </a:xfrm>
          <a:prstGeom prst="roundRect">
            <a:avLst>
              <a:gd name="adj" fmla="val 42015"/>
            </a:avLst>
          </a:prstGeom>
          <a:noFill/>
          <a:ln w="1524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10" name="Text 7"/>
          <p:cNvSpPr/>
          <p:nvPr/>
        </p:nvSpPr>
        <p:spPr>
          <a:xfrm>
            <a:off x="894993" y="4230841"/>
            <a:ext cx="5148968" cy="1192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400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Rounds</a:t>
            </a:r>
            <a:r>
              <a:rPr lang="en-US" sz="240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Varies by version (FEAL-4 has 4 rounds, FEAL-8 has 8 rounds, etc.)</a:t>
            </a:r>
            <a:endParaRPr lang="en-US" sz="24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65" y="211720"/>
            <a:ext cx="5493338" cy="7765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 8"/>
          <p:cNvSpPr/>
          <p:nvPr/>
        </p:nvSpPr>
        <p:spPr>
          <a:xfrm>
            <a:off x="7533442" y="7797284"/>
            <a:ext cx="423171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807125" y="634841"/>
            <a:ext cx="5426393" cy="678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1"/>
              </a:lnSpc>
              <a:buNone/>
            </a:pPr>
            <a:r>
              <a:rPr lang="en-US" sz="4273" b="1" kern="0" spc="-85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Project Flow</a:t>
            </a:r>
            <a:endParaRPr lang="en-US" sz="4273" dirty="0"/>
          </a:p>
        </p:txBody>
      </p:sp>
      <p:sp>
        <p:nvSpPr>
          <p:cNvPr id="5" name="Shape 2"/>
          <p:cNvSpPr/>
          <p:nvPr/>
        </p:nvSpPr>
        <p:spPr>
          <a:xfrm>
            <a:off x="7299960" y="1659017"/>
            <a:ext cx="30480" cy="5935742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Shape 3"/>
          <p:cNvSpPr/>
          <p:nvPr/>
        </p:nvSpPr>
        <p:spPr>
          <a:xfrm>
            <a:off x="6279118" y="2162651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7" name="Shape 4"/>
          <p:cNvSpPr/>
          <p:nvPr/>
        </p:nvSpPr>
        <p:spPr>
          <a:xfrm>
            <a:off x="7055763" y="1918454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7233761" y="2015014"/>
            <a:ext cx="162758" cy="325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4"/>
              </a:lnSpc>
              <a:buNone/>
            </a:pPr>
            <a:r>
              <a:rPr lang="en-US" sz="2564" b="1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564" dirty="0"/>
          </a:p>
        </p:txBody>
      </p:sp>
      <p:sp>
        <p:nvSpPr>
          <p:cNvPr id="9" name="Text 6"/>
          <p:cNvSpPr/>
          <p:nvPr/>
        </p:nvSpPr>
        <p:spPr>
          <a:xfrm>
            <a:off x="3333631" y="1889641"/>
            <a:ext cx="2713196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71"/>
              </a:lnSpc>
              <a:buNone/>
            </a:pPr>
            <a:r>
              <a:rPr lang="en-US" sz="2136" b="1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1. Key Exchange</a:t>
            </a:r>
            <a:endParaRPr lang="en-US" sz="2136" dirty="0"/>
          </a:p>
        </p:txBody>
      </p:sp>
      <p:sp>
        <p:nvSpPr>
          <p:cNvPr id="10" name="Text 7"/>
          <p:cNvSpPr/>
          <p:nvPr/>
        </p:nvSpPr>
        <p:spPr>
          <a:xfrm>
            <a:off x="1175980" y="2367082"/>
            <a:ext cx="487084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Alice and Bob agree on public parameters.</a:t>
            </a:r>
            <a:endParaRPr lang="en-US" sz="1816" dirty="0"/>
          </a:p>
        </p:txBody>
      </p:sp>
      <p:sp>
        <p:nvSpPr>
          <p:cNvPr id="11" name="Text 8"/>
          <p:cNvSpPr/>
          <p:nvPr/>
        </p:nvSpPr>
        <p:spPr>
          <a:xfrm>
            <a:off x="1175980" y="2816662"/>
            <a:ext cx="487084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and exchange public keys using Merkle–Hellman knapsack.</a:t>
            </a:r>
            <a:endParaRPr lang="en-US" sz="1816" dirty="0"/>
          </a:p>
        </p:txBody>
      </p:sp>
      <p:sp>
        <p:nvSpPr>
          <p:cNvPr id="12" name="Text 9"/>
          <p:cNvSpPr/>
          <p:nvPr/>
        </p:nvSpPr>
        <p:spPr>
          <a:xfrm>
            <a:off x="1175980" y="3635216"/>
            <a:ext cx="487084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 the public keys using EC El-Gamal and verify them.</a:t>
            </a:r>
            <a:endParaRPr lang="en-US" sz="1816" dirty="0"/>
          </a:p>
        </p:txBody>
      </p:sp>
      <p:sp>
        <p:nvSpPr>
          <p:cNvPr id="13" name="Shape 10"/>
          <p:cNvSpPr/>
          <p:nvPr/>
        </p:nvSpPr>
        <p:spPr>
          <a:xfrm>
            <a:off x="7544157" y="3315772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4" name="Shape 11"/>
          <p:cNvSpPr/>
          <p:nvPr/>
        </p:nvSpPr>
        <p:spPr>
          <a:xfrm>
            <a:off x="7055763" y="3071574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5" name="Text 12"/>
          <p:cNvSpPr/>
          <p:nvPr/>
        </p:nvSpPr>
        <p:spPr>
          <a:xfrm>
            <a:off x="7233761" y="3168134"/>
            <a:ext cx="162758" cy="325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4"/>
              </a:lnSpc>
              <a:buNone/>
            </a:pPr>
            <a:r>
              <a:rPr lang="en-US" sz="2564" b="1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564" dirty="0"/>
          </a:p>
        </p:txBody>
      </p:sp>
      <p:sp>
        <p:nvSpPr>
          <p:cNvPr id="16" name="Text 13"/>
          <p:cNvSpPr/>
          <p:nvPr/>
        </p:nvSpPr>
        <p:spPr>
          <a:xfrm>
            <a:off x="8583573" y="3042761"/>
            <a:ext cx="3287792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6" b="1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2. Encryption and Signature</a:t>
            </a:r>
            <a:endParaRPr lang="en-US" sz="2136" dirty="0"/>
          </a:p>
        </p:txBody>
      </p:sp>
      <p:sp>
        <p:nvSpPr>
          <p:cNvPr id="17" name="Text 14"/>
          <p:cNvSpPr/>
          <p:nvPr/>
        </p:nvSpPr>
        <p:spPr>
          <a:xfrm>
            <a:off x="8952428" y="3520202"/>
            <a:ext cx="487084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Alice writes a message and generates a digital signature using EC El-Gamal.</a:t>
            </a:r>
            <a:endParaRPr lang="en-US" sz="1816" dirty="0"/>
          </a:p>
        </p:txBody>
      </p:sp>
      <p:sp>
        <p:nvSpPr>
          <p:cNvPr id="18" name="Text 15"/>
          <p:cNvSpPr/>
          <p:nvPr/>
        </p:nvSpPr>
        <p:spPr>
          <a:xfrm>
            <a:off x="8952428" y="4338757"/>
            <a:ext cx="487084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Encrypts the message using FEAL in CFB mode with a randomly generated IV.</a:t>
            </a:r>
            <a:endParaRPr lang="en-US" sz="1816" dirty="0"/>
          </a:p>
        </p:txBody>
      </p:sp>
      <p:sp>
        <p:nvSpPr>
          <p:cNvPr id="19" name="Text 16"/>
          <p:cNvSpPr/>
          <p:nvPr/>
        </p:nvSpPr>
        <p:spPr>
          <a:xfrm>
            <a:off x="8952428" y="5157311"/>
            <a:ext cx="487084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Transmit the ciphertext, IV, and signature to Bob.</a:t>
            </a:r>
            <a:endParaRPr lang="en-US" sz="1816" dirty="0"/>
          </a:p>
        </p:txBody>
      </p:sp>
      <p:sp>
        <p:nvSpPr>
          <p:cNvPr id="20" name="Shape 17"/>
          <p:cNvSpPr/>
          <p:nvPr/>
        </p:nvSpPr>
        <p:spPr>
          <a:xfrm>
            <a:off x="6279118" y="5338048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1" name="Shape 18"/>
          <p:cNvSpPr/>
          <p:nvPr/>
        </p:nvSpPr>
        <p:spPr>
          <a:xfrm>
            <a:off x="7055763" y="5093851"/>
            <a:ext cx="518874" cy="518874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22" name="Text 19"/>
          <p:cNvSpPr/>
          <p:nvPr/>
        </p:nvSpPr>
        <p:spPr>
          <a:xfrm>
            <a:off x="7233761" y="5190411"/>
            <a:ext cx="162758" cy="3256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4"/>
              </a:lnSpc>
              <a:buNone/>
            </a:pPr>
            <a:r>
              <a:rPr lang="en-US" sz="2564" b="1" kern="0" spc="-5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564" dirty="0"/>
          </a:p>
        </p:txBody>
      </p:sp>
      <p:sp>
        <p:nvSpPr>
          <p:cNvPr id="23" name="Text 20"/>
          <p:cNvSpPr/>
          <p:nvPr/>
        </p:nvSpPr>
        <p:spPr>
          <a:xfrm>
            <a:off x="2501384" y="5065038"/>
            <a:ext cx="354544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71"/>
              </a:lnSpc>
              <a:buNone/>
            </a:pPr>
            <a:r>
              <a:rPr lang="en-US" sz="2136" b="1" kern="0" spc="-4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3. Decryption and Verification</a:t>
            </a:r>
            <a:endParaRPr lang="en-US" sz="2136" dirty="0"/>
          </a:p>
        </p:txBody>
      </p:sp>
      <p:sp>
        <p:nvSpPr>
          <p:cNvPr id="24" name="Text 21"/>
          <p:cNvSpPr/>
          <p:nvPr/>
        </p:nvSpPr>
        <p:spPr>
          <a:xfrm>
            <a:off x="1175980" y="5542478"/>
            <a:ext cx="487084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Bob receives the encrypted message.</a:t>
            </a:r>
            <a:endParaRPr lang="en-US" sz="1816" dirty="0"/>
          </a:p>
        </p:txBody>
      </p:sp>
      <p:sp>
        <p:nvSpPr>
          <p:cNvPr id="25" name="Text 22"/>
          <p:cNvSpPr/>
          <p:nvPr/>
        </p:nvSpPr>
        <p:spPr>
          <a:xfrm>
            <a:off x="1175980" y="5992058"/>
            <a:ext cx="4870847" cy="368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Decrypts the message using FEAL in CFB mode.</a:t>
            </a:r>
            <a:endParaRPr lang="en-US" sz="1816" dirty="0"/>
          </a:p>
        </p:txBody>
      </p:sp>
      <p:sp>
        <p:nvSpPr>
          <p:cNvPr id="26" name="Text 23"/>
          <p:cNvSpPr/>
          <p:nvPr/>
        </p:nvSpPr>
        <p:spPr>
          <a:xfrm>
            <a:off x="1175980" y="6441638"/>
            <a:ext cx="487084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6"/>
              </a:lnSpc>
              <a:buSzPct val="100000"/>
              <a:buChar char="•"/>
            </a:pPr>
            <a:r>
              <a:rPr lang="en-US" sz="1816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Verifies the digital signature to ensure the message integrity and authenticity.</a:t>
            </a:r>
            <a:endParaRPr lang="en-US" sz="1816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L" dirty="0"/>
          </a:p>
        </p:txBody>
      </p:sp>
      <p:sp>
        <p:nvSpPr>
          <p:cNvPr id="4" name="Text 1"/>
          <p:cNvSpPr/>
          <p:nvPr/>
        </p:nvSpPr>
        <p:spPr>
          <a:xfrm>
            <a:off x="1152938" y="3057333"/>
            <a:ext cx="11887201" cy="17532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1435"/>
              </a:lnSpc>
              <a:buNone/>
            </a:pPr>
            <a:r>
              <a:rPr lang="en-US" sz="9148" b="1" kern="0" spc="-18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  Thanks for listening!</a:t>
            </a:r>
          </a:p>
          <a:p>
            <a:pPr marL="0" indent="0">
              <a:lnSpc>
                <a:spcPts val="11435"/>
              </a:lnSpc>
              <a:buNone/>
            </a:pPr>
            <a:r>
              <a:rPr lang="en-US" sz="9148" b="1" kern="0" spc="-18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</a:rPr>
              <a:t>              </a:t>
            </a:r>
            <a:r>
              <a:rPr lang="en-US" sz="9148" b="1" kern="0" spc="-183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</a:rPr>
              <a:t>Mafhom</a:t>
            </a:r>
            <a:r>
              <a:rPr lang="en-US" sz="9148" b="1" kern="0" spc="-183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</a:rPr>
              <a:t> ?</a:t>
            </a:r>
            <a:endParaRPr lang="en-US" sz="9148" dirty="0"/>
          </a:p>
        </p:txBody>
      </p:sp>
      <p:grpSp>
        <p:nvGrpSpPr>
          <p:cNvPr id="5" name="Google Shape;625;p43">
            <a:extLst>
              <a:ext uri="{FF2B5EF4-FFF2-40B4-BE49-F238E27FC236}">
                <a16:creationId xmlns:a16="http://schemas.microsoft.com/office/drawing/2014/main" id="{DCD7C2B6-1D0C-3572-CC38-2A79C215CCA1}"/>
              </a:ext>
            </a:extLst>
          </p:cNvPr>
          <p:cNvGrpSpPr/>
          <p:nvPr/>
        </p:nvGrpSpPr>
        <p:grpSpPr>
          <a:xfrm rot="3196530">
            <a:off x="12066172" y="-918459"/>
            <a:ext cx="3373495" cy="2921816"/>
            <a:chOff x="118550" y="66075"/>
            <a:chExt cx="3658400" cy="3168575"/>
          </a:xfrm>
          <a:solidFill>
            <a:srgbClr val="FF0000"/>
          </a:solidFill>
        </p:grpSpPr>
        <p:sp>
          <p:nvSpPr>
            <p:cNvPr id="6" name="Google Shape;626;p43">
              <a:extLst>
                <a:ext uri="{FF2B5EF4-FFF2-40B4-BE49-F238E27FC236}">
                  <a16:creationId xmlns:a16="http://schemas.microsoft.com/office/drawing/2014/main" id="{6ED3F4DA-02E3-3C44-78B2-70334C8BFBE9}"/>
                </a:ext>
              </a:extLst>
            </p:cNvPr>
            <p:cNvSpPr/>
            <p:nvPr/>
          </p:nvSpPr>
          <p:spPr>
            <a:xfrm>
              <a:off x="118550" y="66075"/>
              <a:ext cx="3658400" cy="3168575"/>
            </a:xfrm>
            <a:custGeom>
              <a:avLst/>
              <a:gdLst/>
              <a:ahLst/>
              <a:cxnLst/>
              <a:rect l="l" t="t" r="r" b="b"/>
              <a:pathLst>
                <a:path w="146336" h="126743" fill="none" extrusionOk="0">
                  <a:moveTo>
                    <a:pt x="131833" y="28409"/>
                  </a:moveTo>
                  <a:cubicBezTo>
                    <a:pt x="146336" y="52750"/>
                    <a:pt x="131833" y="88126"/>
                    <a:pt x="99415" y="107434"/>
                  </a:cubicBezTo>
                  <a:cubicBezTo>
                    <a:pt x="67026" y="126743"/>
                    <a:pt x="29006" y="122676"/>
                    <a:pt x="14503" y="98363"/>
                  </a:cubicBezTo>
                  <a:cubicBezTo>
                    <a:pt x="1" y="74021"/>
                    <a:pt x="14503" y="38646"/>
                    <a:pt x="46893" y="19337"/>
                  </a:cubicBezTo>
                  <a:cubicBezTo>
                    <a:pt x="79282" y="0"/>
                    <a:pt x="117330" y="4067"/>
                    <a:pt x="131833" y="28409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7;p43">
              <a:extLst>
                <a:ext uri="{FF2B5EF4-FFF2-40B4-BE49-F238E27FC236}">
                  <a16:creationId xmlns:a16="http://schemas.microsoft.com/office/drawing/2014/main" id="{165B06B6-0C42-6FAA-61A3-419F522D27C9}"/>
                </a:ext>
              </a:extLst>
            </p:cNvPr>
            <p:cNvSpPr/>
            <p:nvPr/>
          </p:nvSpPr>
          <p:spPr>
            <a:xfrm>
              <a:off x="248650" y="112275"/>
              <a:ext cx="3430900" cy="2938975"/>
            </a:xfrm>
            <a:custGeom>
              <a:avLst/>
              <a:gdLst/>
              <a:ahLst/>
              <a:cxnLst/>
              <a:rect l="l" t="t" r="r" b="b"/>
              <a:pathLst>
                <a:path w="137236" h="117559" fill="none" extrusionOk="0">
                  <a:moveTo>
                    <a:pt x="124240" y="27072"/>
                  </a:moveTo>
                  <a:cubicBezTo>
                    <a:pt x="137236" y="49850"/>
                    <a:pt x="122875" y="82524"/>
                    <a:pt x="92135" y="100041"/>
                  </a:cubicBezTo>
                  <a:cubicBezTo>
                    <a:pt x="61424" y="117558"/>
                    <a:pt x="25992" y="113292"/>
                    <a:pt x="12996" y="90515"/>
                  </a:cubicBezTo>
                  <a:cubicBezTo>
                    <a:pt x="1" y="67737"/>
                    <a:pt x="14361" y="35063"/>
                    <a:pt x="45073" y="17518"/>
                  </a:cubicBezTo>
                  <a:cubicBezTo>
                    <a:pt x="75813" y="1"/>
                    <a:pt x="111245" y="4266"/>
                    <a:pt x="124240" y="2707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8;p43">
              <a:extLst>
                <a:ext uri="{FF2B5EF4-FFF2-40B4-BE49-F238E27FC236}">
                  <a16:creationId xmlns:a16="http://schemas.microsoft.com/office/drawing/2014/main" id="{7E64284C-E343-CB39-FD56-BD0CDA594129}"/>
                </a:ext>
              </a:extLst>
            </p:cNvPr>
            <p:cNvSpPr/>
            <p:nvPr/>
          </p:nvSpPr>
          <p:spPr>
            <a:xfrm>
              <a:off x="378750" y="159200"/>
              <a:ext cx="3203425" cy="2707900"/>
            </a:xfrm>
            <a:custGeom>
              <a:avLst/>
              <a:gdLst/>
              <a:ahLst/>
              <a:cxnLst/>
              <a:rect l="l" t="t" r="r" b="b"/>
              <a:pathLst>
                <a:path w="128137" h="108316" fill="none" extrusionOk="0">
                  <a:moveTo>
                    <a:pt x="116619" y="25622"/>
                  </a:moveTo>
                  <a:cubicBezTo>
                    <a:pt x="128136" y="46836"/>
                    <a:pt x="113946" y="76808"/>
                    <a:pt x="84941" y="92562"/>
                  </a:cubicBezTo>
                  <a:cubicBezTo>
                    <a:pt x="55907" y="108316"/>
                    <a:pt x="23034" y="103908"/>
                    <a:pt x="11517" y="82694"/>
                  </a:cubicBezTo>
                  <a:cubicBezTo>
                    <a:pt x="1" y="61481"/>
                    <a:pt x="14190" y="31508"/>
                    <a:pt x="43224" y="15754"/>
                  </a:cubicBezTo>
                  <a:cubicBezTo>
                    <a:pt x="72230" y="1"/>
                    <a:pt x="105102" y="4408"/>
                    <a:pt x="116619" y="256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9;p43">
              <a:extLst>
                <a:ext uri="{FF2B5EF4-FFF2-40B4-BE49-F238E27FC236}">
                  <a16:creationId xmlns:a16="http://schemas.microsoft.com/office/drawing/2014/main" id="{6F063B2B-7556-CF8F-8B7E-58766BAAA9DE}"/>
                </a:ext>
              </a:extLst>
            </p:cNvPr>
            <p:cNvSpPr/>
            <p:nvPr/>
          </p:nvSpPr>
          <p:spPr>
            <a:xfrm>
              <a:off x="509550" y="206125"/>
              <a:ext cx="2975225" cy="2476150"/>
            </a:xfrm>
            <a:custGeom>
              <a:avLst/>
              <a:gdLst/>
              <a:ahLst/>
              <a:cxnLst/>
              <a:rect l="l" t="t" r="r" b="b"/>
              <a:pathLst>
                <a:path w="119009" h="99046" fill="none" extrusionOk="0">
                  <a:moveTo>
                    <a:pt x="108942" y="24115"/>
                  </a:moveTo>
                  <a:cubicBezTo>
                    <a:pt x="119008" y="43708"/>
                    <a:pt x="105046" y="70978"/>
                    <a:pt x="77747" y="85026"/>
                  </a:cubicBezTo>
                  <a:cubicBezTo>
                    <a:pt x="50447" y="99045"/>
                    <a:pt x="20162" y="94552"/>
                    <a:pt x="10067" y="74931"/>
                  </a:cubicBezTo>
                  <a:cubicBezTo>
                    <a:pt x="1" y="55338"/>
                    <a:pt x="13963" y="28067"/>
                    <a:pt x="41262" y="14020"/>
                  </a:cubicBezTo>
                  <a:cubicBezTo>
                    <a:pt x="68562" y="0"/>
                    <a:pt x="98847" y="4522"/>
                    <a:pt x="108942" y="2411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0;p43">
              <a:extLst>
                <a:ext uri="{FF2B5EF4-FFF2-40B4-BE49-F238E27FC236}">
                  <a16:creationId xmlns:a16="http://schemas.microsoft.com/office/drawing/2014/main" id="{2129C2A6-C333-CD79-6667-B9E174E3B198}"/>
                </a:ext>
              </a:extLst>
            </p:cNvPr>
            <p:cNvSpPr/>
            <p:nvPr/>
          </p:nvSpPr>
          <p:spPr>
            <a:xfrm>
              <a:off x="640375" y="253750"/>
              <a:ext cx="2747000" cy="2243675"/>
            </a:xfrm>
            <a:custGeom>
              <a:avLst/>
              <a:gdLst/>
              <a:ahLst/>
              <a:cxnLst/>
              <a:rect l="l" t="t" r="r" b="b"/>
              <a:pathLst>
                <a:path w="109880" h="89747" fill="none" extrusionOk="0">
                  <a:moveTo>
                    <a:pt x="101206" y="22522"/>
                  </a:moveTo>
                  <a:cubicBezTo>
                    <a:pt x="109879" y="40494"/>
                    <a:pt x="96201" y="65064"/>
                    <a:pt x="70637" y="77405"/>
                  </a:cubicBezTo>
                  <a:cubicBezTo>
                    <a:pt x="45101" y="89747"/>
                    <a:pt x="17347" y="85169"/>
                    <a:pt x="8673" y="67197"/>
                  </a:cubicBezTo>
                  <a:cubicBezTo>
                    <a:pt x="0" y="49253"/>
                    <a:pt x="13678" y="24684"/>
                    <a:pt x="39214" y="12342"/>
                  </a:cubicBezTo>
                  <a:cubicBezTo>
                    <a:pt x="64779" y="1"/>
                    <a:pt x="92533" y="4579"/>
                    <a:pt x="101206" y="225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1;p43">
              <a:extLst>
                <a:ext uri="{FF2B5EF4-FFF2-40B4-BE49-F238E27FC236}">
                  <a16:creationId xmlns:a16="http://schemas.microsoft.com/office/drawing/2014/main" id="{0BFDA2F6-7A5E-DB36-AE13-909A46D4FEAF}"/>
                </a:ext>
              </a:extLst>
            </p:cNvPr>
            <p:cNvSpPr/>
            <p:nvPr/>
          </p:nvSpPr>
          <p:spPr>
            <a:xfrm>
              <a:off x="771175" y="301375"/>
              <a:ext cx="2518800" cy="2009800"/>
            </a:xfrm>
            <a:custGeom>
              <a:avLst/>
              <a:gdLst/>
              <a:ahLst/>
              <a:cxnLst/>
              <a:rect l="l" t="t" r="r" b="b"/>
              <a:pathLst>
                <a:path w="100752" h="80392" fill="none" extrusionOk="0">
                  <a:moveTo>
                    <a:pt x="93443" y="20873"/>
                  </a:moveTo>
                  <a:cubicBezTo>
                    <a:pt x="100752" y="37168"/>
                    <a:pt x="87415" y="59035"/>
                    <a:pt x="63613" y="69728"/>
                  </a:cubicBezTo>
                  <a:cubicBezTo>
                    <a:pt x="39840" y="80391"/>
                    <a:pt x="14617" y="75842"/>
                    <a:pt x="7309" y="59547"/>
                  </a:cubicBezTo>
                  <a:cubicBezTo>
                    <a:pt x="1" y="43225"/>
                    <a:pt x="13337" y="21357"/>
                    <a:pt x="37110" y="10693"/>
                  </a:cubicBezTo>
                  <a:cubicBezTo>
                    <a:pt x="60912" y="1"/>
                    <a:pt x="86107" y="4579"/>
                    <a:pt x="93443" y="20873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2;p43">
              <a:extLst>
                <a:ext uri="{FF2B5EF4-FFF2-40B4-BE49-F238E27FC236}">
                  <a16:creationId xmlns:a16="http://schemas.microsoft.com/office/drawing/2014/main" id="{556076D6-7381-2EFC-AE59-E1AFD2B30C1D}"/>
                </a:ext>
              </a:extLst>
            </p:cNvPr>
            <p:cNvSpPr/>
            <p:nvPr/>
          </p:nvSpPr>
          <p:spPr>
            <a:xfrm>
              <a:off x="900575" y="350425"/>
              <a:ext cx="2292000" cy="1775200"/>
            </a:xfrm>
            <a:custGeom>
              <a:avLst/>
              <a:gdLst/>
              <a:ahLst/>
              <a:cxnLst/>
              <a:rect l="l" t="t" r="r" b="b"/>
              <a:pathLst>
                <a:path w="91680" h="71008" fill="none" extrusionOk="0">
                  <a:moveTo>
                    <a:pt x="85680" y="19110"/>
                  </a:moveTo>
                  <a:cubicBezTo>
                    <a:pt x="91680" y="33727"/>
                    <a:pt x="78741" y="52893"/>
                    <a:pt x="56731" y="61965"/>
                  </a:cubicBezTo>
                  <a:cubicBezTo>
                    <a:pt x="34750" y="71007"/>
                    <a:pt x="12057" y="66514"/>
                    <a:pt x="6029" y="51898"/>
                  </a:cubicBezTo>
                  <a:cubicBezTo>
                    <a:pt x="0" y="37282"/>
                    <a:pt x="12967" y="18115"/>
                    <a:pt x="34949" y="9044"/>
                  </a:cubicBezTo>
                  <a:cubicBezTo>
                    <a:pt x="56959" y="1"/>
                    <a:pt x="79651" y="4494"/>
                    <a:pt x="85680" y="19110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3;p43">
              <a:extLst>
                <a:ext uri="{FF2B5EF4-FFF2-40B4-BE49-F238E27FC236}">
                  <a16:creationId xmlns:a16="http://schemas.microsoft.com/office/drawing/2014/main" id="{889C1BC6-0A0C-20D4-6D72-994698F14C82}"/>
                </a:ext>
              </a:extLst>
            </p:cNvPr>
            <p:cNvSpPr/>
            <p:nvPr/>
          </p:nvSpPr>
          <p:spPr>
            <a:xfrm>
              <a:off x="1030650" y="398775"/>
              <a:ext cx="2065950" cy="1540600"/>
            </a:xfrm>
            <a:custGeom>
              <a:avLst/>
              <a:gdLst/>
              <a:ahLst/>
              <a:cxnLst/>
              <a:rect l="l" t="t" r="r" b="b"/>
              <a:pathLst>
                <a:path w="82638" h="61624" fill="none" extrusionOk="0">
                  <a:moveTo>
                    <a:pt x="77860" y="17262"/>
                  </a:moveTo>
                  <a:cubicBezTo>
                    <a:pt x="82638" y="30144"/>
                    <a:pt x="70154" y="46665"/>
                    <a:pt x="49964" y="54144"/>
                  </a:cubicBezTo>
                  <a:cubicBezTo>
                    <a:pt x="29774" y="61623"/>
                    <a:pt x="9556" y="57244"/>
                    <a:pt x="4778" y="44362"/>
                  </a:cubicBezTo>
                  <a:cubicBezTo>
                    <a:pt x="1" y="31480"/>
                    <a:pt x="12485" y="14958"/>
                    <a:pt x="32675" y="7480"/>
                  </a:cubicBezTo>
                  <a:cubicBezTo>
                    <a:pt x="52836" y="1"/>
                    <a:pt x="73083" y="4380"/>
                    <a:pt x="77860" y="1726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4;p43">
              <a:extLst>
                <a:ext uri="{FF2B5EF4-FFF2-40B4-BE49-F238E27FC236}">
                  <a16:creationId xmlns:a16="http://schemas.microsoft.com/office/drawing/2014/main" id="{00B7A31C-FAC4-98FA-5460-618E494B73E7}"/>
                </a:ext>
              </a:extLst>
            </p:cNvPr>
            <p:cNvSpPr/>
            <p:nvPr/>
          </p:nvSpPr>
          <p:spPr>
            <a:xfrm>
              <a:off x="1158625" y="447825"/>
              <a:ext cx="1842725" cy="1305275"/>
            </a:xfrm>
            <a:custGeom>
              <a:avLst/>
              <a:gdLst/>
              <a:ahLst/>
              <a:cxnLst/>
              <a:rect l="l" t="t" r="r" b="b"/>
              <a:pathLst>
                <a:path w="73709" h="52211" fill="none" extrusionOk="0">
                  <a:moveTo>
                    <a:pt x="70097" y="15328"/>
                  </a:moveTo>
                  <a:cubicBezTo>
                    <a:pt x="73708" y="26475"/>
                    <a:pt x="61736" y="40324"/>
                    <a:pt x="43395" y="46267"/>
                  </a:cubicBezTo>
                  <a:cubicBezTo>
                    <a:pt x="25025" y="52211"/>
                    <a:pt x="7223" y="48002"/>
                    <a:pt x="3612" y="36883"/>
                  </a:cubicBezTo>
                  <a:cubicBezTo>
                    <a:pt x="1" y="25736"/>
                    <a:pt x="11972" y="11887"/>
                    <a:pt x="30314" y="5944"/>
                  </a:cubicBezTo>
                  <a:cubicBezTo>
                    <a:pt x="48684" y="1"/>
                    <a:pt x="66485" y="4209"/>
                    <a:pt x="70097" y="15328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5;p43">
              <a:extLst>
                <a:ext uri="{FF2B5EF4-FFF2-40B4-BE49-F238E27FC236}">
                  <a16:creationId xmlns:a16="http://schemas.microsoft.com/office/drawing/2014/main" id="{22D472E9-A4A0-CDA8-DD90-9672F1DBCA09}"/>
                </a:ext>
              </a:extLst>
            </p:cNvPr>
            <p:cNvSpPr/>
            <p:nvPr/>
          </p:nvSpPr>
          <p:spPr>
            <a:xfrm>
              <a:off x="1285175" y="495475"/>
              <a:ext cx="1623050" cy="1072075"/>
            </a:xfrm>
            <a:custGeom>
              <a:avLst/>
              <a:gdLst/>
              <a:ahLst/>
              <a:cxnLst/>
              <a:rect l="l" t="t" r="r" b="b"/>
              <a:pathLst>
                <a:path w="64922" h="42883" fill="none" extrusionOk="0">
                  <a:moveTo>
                    <a:pt x="62390" y="13365"/>
                  </a:moveTo>
                  <a:cubicBezTo>
                    <a:pt x="64921" y="22721"/>
                    <a:pt x="53575" y="33953"/>
                    <a:pt x="37053" y="38418"/>
                  </a:cubicBezTo>
                  <a:cubicBezTo>
                    <a:pt x="20532" y="42883"/>
                    <a:pt x="5062" y="38901"/>
                    <a:pt x="2531" y="29517"/>
                  </a:cubicBezTo>
                  <a:cubicBezTo>
                    <a:pt x="0" y="20133"/>
                    <a:pt x="11346" y="8929"/>
                    <a:pt x="27868" y="4465"/>
                  </a:cubicBezTo>
                  <a:cubicBezTo>
                    <a:pt x="44418" y="0"/>
                    <a:pt x="59859" y="3981"/>
                    <a:pt x="62390" y="1336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6;p43">
              <a:extLst>
                <a:ext uri="{FF2B5EF4-FFF2-40B4-BE49-F238E27FC236}">
                  <a16:creationId xmlns:a16="http://schemas.microsoft.com/office/drawing/2014/main" id="{776CD4EC-A7ED-0769-C84A-423521A0E192}"/>
                </a:ext>
              </a:extLst>
            </p:cNvPr>
            <p:cNvSpPr/>
            <p:nvPr/>
          </p:nvSpPr>
          <p:spPr>
            <a:xfrm>
              <a:off x="1408150" y="542375"/>
              <a:ext cx="1409775" cy="840350"/>
            </a:xfrm>
            <a:custGeom>
              <a:avLst/>
              <a:gdLst/>
              <a:ahLst/>
              <a:cxnLst/>
              <a:rect l="l" t="t" r="r" b="b"/>
              <a:pathLst>
                <a:path w="56391" h="33614" fill="none" extrusionOk="0">
                  <a:moveTo>
                    <a:pt x="54827" y="11347"/>
                  </a:moveTo>
                  <a:cubicBezTo>
                    <a:pt x="56391" y="18968"/>
                    <a:pt x="45727" y="27585"/>
                    <a:pt x="31025" y="30599"/>
                  </a:cubicBezTo>
                  <a:cubicBezTo>
                    <a:pt x="16323" y="33613"/>
                    <a:pt x="3129" y="29888"/>
                    <a:pt x="1565" y="22267"/>
                  </a:cubicBezTo>
                  <a:cubicBezTo>
                    <a:pt x="1" y="14674"/>
                    <a:pt x="10665" y="6058"/>
                    <a:pt x="25366" y="3015"/>
                  </a:cubicBezTo>
                  <a:cubicBezTo>
                    <a:pt x="40068" y="1"/>
                    <a:pt x="53263" y="3726"/>
                    <a:pt x="54827" y="11347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25;p43">
            <a:extLst>
              <a:ext uri="{FF2B5EF4-FFF2-40B4-BE49-F238E27FC236}">
                <a16:creationId xmlns:a16="http://schemas.microsoft.com/office/drawing/2014/main" id="{F4F70E35-94F2-339E-C0A6-66D63BC4D8A2}"/>
              </a:ext>
            </a:extLst>
          </p:cNvPr>
          <p:cNvGrpSpPr/>
          <p:nvPr/>
        </p:nvGrpSpPr>
        <p:grpSpPr>
          <a:xfrm rot="2545873">
            <a:off x="-1862575" y="6998920"/>
            <a:ext cx="3373495" cy="2921816"/>
            <a:chOff x="118550" y="66075"/>
            <a:chExt cx="3658400" cy="3168575"/>
          </a:xfrm>
          <a:solidFill>
            <a:srgbClr val="FF0000"/>
          </a:solidFill>
        </p:grpSpPr>
        <p:sp>
          <p:nvSpPr>
            <p:cNvPr id="18" name="Google Shape;626;p43">
              <a:extLst>
                <a:ext uri="{FF2B5EF4-FFF2-40B4-BE49-F238E27FC236}">
                  <a16:creationId xmlns:a16="http://schemas.microsoft.com/office/drawing/2014/main" id="{2B734D6F-646E-8A96-8E39-2696FA4D0D4B}"/>
                </a:ext>
              </a:extLst>
            </p:cNvPr>
            <p:cNvSpPr/>
            <p:nvPr/>
          </p:nvSpPr>
          <p:spPr>
            <a:xfrm>
              <a:off x="118550" y="66075"/>
              <a:ext cx="3658400" cy="3168575"/>
            </a:xfrm>
            <a:custGeom>
              <a:avLst/>
              <a:gdLst/>
              <a:ahLst/>
              <a:cxnLst/>
              <a:rect l="l" t="t" r="r" b="b"/>
              <a:pathLst>
                <a:path w="146336" h="126743" fill="none" extrusionOk="0">
                  <a:moveTo>
                    <a:pt x="131833" y="28409"/>
                  </a:moveTo>
                  <a:cubicBezTo>
                    <a:pt x="146336" y="52750"/>
                    <a:pt x="131833" y="88126"/>
                    <a:pt x="99415" y="107434"/>
                  </a:cubicBezTo>
                  <a:cubicBezTo>
                    <a:pt x="67026" y="126743"/>
                    <a:pt x="29006" y="122676"/>
                    <a:pt x="14503" y="98363"/>
                  </a:cubicBezTo>
                  <a:cubicBezTo>
                    <a:pt x="1" y="74021"/>
                    <a:pt x="14503" y="38646"/>
                    <a:pt x="46893" y="19337"/>
                  </a:cubicBezTo>
                  <a:cubicBezTo>
                    <a:pt x="79282" y="0"/>
                    <a:pt x="117330" y="4067"/>
                    <a:pt x="131833" y="28409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7;p43">
              <a:extLst>
                <a:ext uri="{FF2B5EF4-FFF2-40B4-BE49-F238E27FC236}">
                  <a16:creationId xmlns:a16="http://schemas.microsoft.com/office/drawing/2014/main" id="{3C13ECF1-B0C2-8E04-A85D-56E1D8DB6B50}"/>
                </a:ext>
              </a:extLst>
            </p:cNvPr>
            <p:cNvSpPr/>
            <p:nvPr/>
          </p:nvSpPr>
          <p:spPr>
            <a:xfrm>
              <a:off x="248650" y="112275"/>
              <a:ext cx="3430900" cy="2938975"/>
            </a:xfrm>
            <a:custGeom>
              <a:avLst/>
              <a:gdLst/>
              <a:ahLst/>
              <a:cxnLst/>
              <a:rect l="l" t="t" r="r" b="b"/>
              <a:pathLst>
                <a:path w="137236" h="117559" fill="none" extrusionOk="0">
                  <a:moveTo>
                    <a:pt x="124240" y="27072"/>
                  </a:moveTo>
                  <a:cubicBezTo>
                    <a:pt x="137236" y="49850"/>
                    <a:pt x="122875" y="82524"/>
                    <a:pt x="92135" y="100041"/>
                  </a:cubicBezTo>
                  <a:cubicBezTo>
                    <a:pt x="61424" y="117558"/>
                    <a:pt x="25992" y="113292"/>
                    <a:pt x="12996" y="90515"/>
                  </a:cubicBezTo>
                  <a:cubicBezTo>
                    <a:pt x="1" y="67737"/>
                    <a:pt x="14361" y="35063"/>
                    <a:pt x="45073" y="17518"/>
                  </a:cubicBezTo>
                  <a:cubicBezTo>
                    <a:pt x="75813" y="1"/>
                    <a:pt x="111245" y="4266"/>
                    <a:pt x="124240" y="2707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8;p43">
              <a:extLst>
                <a:ext uri="{FF2B5EF4-FFF2-40B4-BE49-F238E27FC236}">
                  <a16:creationId xmlns:a16="http://schemas.microsoft.com/office/drawing/2014/main" id="{4475446E-A1FC-BAB9-C098-CE352DCDA85F}"/>
                </a:ext>
              </a:extLst>
            </p:cNvPr>
            <p:cNvSpPr/>
            <p:nvPr/>
          </p:nvSpPr>
          <p:spPr>
            <a:xfrm>
              <a:off x="378750" y="159200"/>
              <a:ext cx="3203425" cy="2707900"/>
            </a:xfrm>
            <a:custGeom>
              <a:avLst/>
              <a:gdLst/>
              <a:ahLst/>
              <a:cxnLst/>
              <a:rect l="l" t="t" r="r" b="b"/>
              <a:pathLst>
                <a:path w="128137" h="108316" fill="none" extrusionOk="0">
                  <a:moveTo>
                    <a:pt x="116619" y="25622"/>
                  </a:moveTo>
                  <a:cubicBezTo>
                    <a:pt x="128136" y="46836"/>
                    <a:pt x="113946" y="76808"/>
                    <a:pt x="84941" y="92562"/>
                  </a:cubicBezTo>
                  <a:cubicBezTo>
                    <a:pt x="55907" y="108316"/>
                    <a:pt x="23034" y="103908"/>
                    <a:pt x="11517" y="82694"/>
                  </a:cubicBezTo>
                  <a:cubicBezTo>
                    <a:pt x="1" y="61481"/>
                    <a:pt x="14190" y="31508"/>
                    <a:pt x="43224" y="15754"/>
                  </a:cubicBezTo>
                  <a:cubicBezTo>
                    <a:pt x="72230" y="1"/>
                    <a:pt x="105102" y="4408"/>
                    <a:pt x="116619" y="256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9;p43">
              <a:extLst>
                <a:ext uri="{FF2B5EF4-FFF2-40B4-BE49-F238E27FC236}">
                  <a16:creationId xmlns:a16="http://schemas.microsoft.com/office/drawing/2014/main" id="{931B3CAF-3983-BBE8-083D-D32FB7218E72}"/>
                </a:ext>
              </a:extLst>
            </p:cNvPr>
            <p:cNvSpPr/>
            <p:nvPr/>
          </p:nvSpPr>
          <p:spPr>
            <a:xfrm>
              <a:off x="509550" y="206125"/>
              <a:ext cx="2975225" cy="2476150"/>
            </a:xfrm>
            <a:custGeom>
              <a:avLst/>
              <a:gdLst/>
              <a:ahLst/>
              <a:cxnLst/>
              <a:rect l="l" t="t" r="r" b="b"/>
              <a:pathLst>
                <a:path w="119009" h="99046" fill="none" extrusionOk="0">
                  <a:moveTo>
                    <a:pt x="108942" y="24115"/>
                  </a:moveTo>
                  <a:cubicBezTo>
                    <a:pt x="119008" y="43708"/>
                    <a:pt x="105046" y="70978"/>
                    <a:pt x="77747" y="85026"/>
                  </a:cubicBezTo>
                  <a:cubicBezTo>
                    <a:pt x="50447" y="99045"/>
                    <a:pt x="20162" y="94552"/>
                    <a:pt x="10067" y="74931"/>
                  </a:cubicBezTo>
                  <a:cubicBezTo>
                    <a:pt x="1" y="55338"/>
                    <a:pt x="13963" y="28067"/>
                    <a:pt x="41262" y="14020"/>
                  </a:cubicBezTo>
                  <a:cubicBezTo>
                    <a:pt x="68562" y="0"/>
                    <a:pt x="98847" y="4522"/>
                    <a:pt x="108942" y="2411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0;p43">
              <a:extLst>
                <a:ext uri="{FF2B5EF4-FFF2-40B4-BE49-F238E27FC236}">
                  <a16:creationId xmlns:a16="http://schemas.microsoft.com/office/drawing/2014/main" id="{5430653E-1118-C018-9665-2B3B425C89E5}"/>
                </a:ext>
              </a:extLst>
            </p:cNvPr>
            <p:cNvSpPr/>
            <p:nvPr/>
          </p:nvSpPr>
          <p:spPr>
            <a:xfrm>
              <a:off x="640375" y="253750"/>
              <a:ext cx="2747000" cy="2243675"/>
            </a:xfrm>
            <a:custGeom>
              <a:avLst/>
              <a:gdLst/>
              <a:ahLst/>
              <a:cxnLst/>
              <a:rect l="l" t="t" r="r" b="b"/>
              <a:pathLst>
                <a:path w="109880" h="89747" fill="none" extrusionOk="0">
                  <a:moveTo>
                    <a:pt x="101206" y="22522"/>
                  </a:moveTo>
                  <a:cubicBezTo>
                    <a:pt x="109879" y="40494"/>
                    <a:pt x="96201" y="65064"/>
                    <a:pt x="70637" y="77405"/>
                  </a:cubicBezTo>
                  <a:cubicBezTo>
                    <a:pt x="45101" y="89747"/>
                    <a:pt x="17347" y="85169"/>
                    <a:pt x="8673" y="67197"/>
                  </a:cubicBezTo>
                  <a:cubicBezTo>
                    <a:pt x="0" y="49253"/>
                    <a:pt x="13678" y="24684"/>
                    <a:pt x="39214" y="12342"/>
                  </a:cubicBezTo>
                  <a:cubicBezTo>
                    <a:pt x="64779" y="1"/>
                    <a:pt x="92533" y="4579"/>
                    <a:pt x="101206" y="2252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1;p43">
              <a:extLst>
                <a:ext uri="{FF2B5EF4-FFF2-40B4-BE49-F238E27FC236}">
                  <a16:creationId xmlns:a16="http://schemas.microsoft.com/office/drawing/2014/main" id="{308BB43F-3B27-0E61-9A94-06D35CEB40E6}"/>
                </a:ext>
              </a:extLst>
            </p:cNvPr>
            <p:cNvSpPr/>
            <p:nvPr/>
          </p:nvSpPr>
          <p:spPr>
            <a:xfrm>
              <a:off x="771175" y="301375"/>
              <a:ext cx="2518800" cy="2009800"/>
            </a:xfrm>
            <a:custGeom>
              <a:avLst/>
              <a:gdLst/>
              <a:ahLst/>
              <a:cxnLst/>
              <a:rect l="l" t="t" r="r" b="b"/>
              <a:pathLst>
                <a:path w="100752" h="80392" fill="none" extrusionOk="0">
                  <a:moveTo>
                    <a:pt x="93443" y="20873"/>
                  </a:moveTo>
                  <a:cubicBezTo>
                    <a:pt x="100752" y="37168"/>
                    <a:pt x="87415" y="59035"/>
                    <a:pt x="63613" y="69728"/>
                  </a:cubicBezTo>
                  <a:cubicBezTo>
                    <a:pt x="39840" y="80391"/>
                    <a:pt x="14617" y="75842"/>
                    <a:pt x="7309" y="59547"/>
                  </a:cubicBezTo>
                  <a:cubicBezTo>
                    <a:pt x="1" y="43225"/>
                    <a:pt x="13337" y="21357"/>
                    <a:pt x="37110" y="10693"/>
                  </a:cubicBezTo>
                  <a:cubicBezTo>
                    <a:pt x="60912" y="1"/>
                    <a:pt x="86107" y="4579"/>
                    <a:pt x="93443" y="20873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2;p43">
              <a:extLst>
                <a:ext uri="{FF2B5EF4-FFF2-40B4-BE49-F238E27FC236}">
                  <a16:creationId xmlns:a16="http://schemas.microsoft.com/office/drawing/2014/main" id="{55D11E47-7FDD-38A9-79A6-79A9CB25B86F}"/>
                </a:ext>
              </a:extLst>
            </p:cNvPr>
            <p:cNvSpPr/>
            <p:nvPr/>
          </p:nvSpPr>
          <p:spPr>
            <a:xfrm>
              <a:off x="900575" y="350425"/>
              <a:ext cx="2292000" cy="1775200"/>
            </a:xfrm>
            <a:custGeom>
              <a:avLst/>
              <a:gdLst/>
              <a:ahLst/>
              <a:cxnLst/>
              <a:rect l="l" t="t" r="r" b="b"/>
              <a:pathLst>
                <a:path w="91680" h="71008" fill="none" extrusionOk="0">
                  <a:moveTo>
                    <a:pt x="85680" y="19110"/>
                  </a:moveTo>
                  <a:cubicBezTo>
                    <a:pt x="91680" y="33727"/>
                    <a:pt x="78741" y="52893"/>
                    <a:pt x="56731" y="61965"/>
                  </a:cubicBezTo>
                  <a:cubicBezTo>
                    <a:pt x="34750" y="71007"/>
                    <a:pt x="12057" y="66514"/>
                    <a:pt x="6029" y="51898"/>
                  </a:cubicBezTo>
                  <a:cubicBezTo>
                    <a:pt x="0" y="37282"/>
                    <a:pt x="12967" y="18115"/>
                    <a:pt x="34949" y="9044"/>
                  </a:cubicBezTo>
                  <a:cubicBezTo>
                    <a:pt x="56959" y="1"/>
                    <a:pt x="79651" y="4494"/>
                    <a:pt x="85680" y="19110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3;p43">
              <a:extLst>
                <a:ext uri="{FF2B5EF4-FFF2-40B4-BE49-F238E27FC236}">
                  <a16:creationId xmlns:a16="http://schemas.microsoft.com/office/drawing/2014/main" id="{53667560-7A7B-45C8-D846-114A8BE7721A}"/>
                </a:ext>
              </a:extLst>
            </p:cNvPr>
            <p:cNvSpPr/>
            <p:nvPr/>
          </p:nvSpPr>
          <p:spPr>
            <a:xfrm>
              <a:off x="1030650" y="398775"/>
              <a:ext cx="2065950" cy="1540600"/>
            </a:xfrm>
            <a:custGeom>
              <a:avLst/>
              <a:gdLst/>
              <a:ahLst/>
              <a:cxnLst/>
              <a:rect l="l" t="t" r="r" b="b"/>
              <a:pathLst>
                <a:path w="82638" h="61624" fill="none" extrusionOk="0">
                  <a:moveTo>
                    <a:pt x="77860" y="17262"/>
                  </a:moveTo>
                  <a:cubicBezTo>
                    <a:pt x="82638" y="30144"/>
                    <a:pt x="70154" y="46665"/>
                    <a:pt x="49964" y="54144"/>
                  </a:cubicBezTo>
                  <a:cubicBezTo>
                    <a:pt x="29774" y="61623"/>
                    <a:pt x="9556" y="57244"/>
                    <a:pt x="4778" y="44362"/>
                  </a:cubicBezTo>
                  <a:cubicBezTo>
                    <a:pt x="1" y="31480"/>
                    <a:pt x="12485" y="14958"/>
                    <a:pt x="32675" y="7480"/>
                  </a:cubicBezTo>
                  <a:cubicBezTo>
                    <a:pt x="52836" y="1"/>
                    <a:pt x="73083" y="4380"/>
                    <a:pt x="77860" y="17262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4;p43">
              <a:extLst>
                <a:ext uri="{FF2B5EF4-FFF2-40B4-BE49-F238E27FC236}">
                  <a16:creationId xmlns:a16="http://schemas.microsoft.com/office/drawing/2014/main" id="{7EF92141-3C14-B110-3D3B-B39E499CCBFA}"/>
                </a:ext>
              </a:extLst>
            </p:cNvPr>
            <p:cNvSpPr/>
            <p:nvPr/>
          </p:nvSpPr>
          <p:spPr>
            <a:xfrm>
              <a:off x="1158625" y="447825"/>
              <a:ext cx="1842725" cy="1305275"/>
            </a:xfrm>
            <a:custGeom>
              <a:avLst/>
              <a:gdLst/>
              <a:ahLst/>
              <a:cxnLst/>
              <a:rect l="l" t="t" r="r" b="b"/>
              <a:pathLst>
                <a:path w="73709" h="52211" fill="none" extrusionOk="0">
                  <a:moveTo>
                    <a:pt x="70097" y="15328"/>
                  </a:moveTo>
                  <a:cubicBezTo>
                    <a:pt x="73708" y="26475"/>
                    <a:pt x="61736" y="40324"/>
                    <a:pt x="43395" y="46267"/>
                  </a:cubicBezTo>
                  <a:cubicBezTo>
                    <a:pt x="25025" y="52211"/>
                    <a:pt x="7223" y="48002"/>
                    <a:pt x="3612" y="36883"/>
                  </a:cubicBezTo>
                  <a:cubicBezTo>
                    <a:pt x="1" y="25736"/>
                    <a:pt x="11972" y="11887"/>
                    <a:pt x="30314" y="5944"/>
                  </a:cubicBezTo>
                  <a:cubicBezTo>
                    <a:pt x="48684" y="1"/>
                    <a:pt x="66485" y="4209"/>
                    <a:pt x="70097" y="15328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5;p43">
              <a:extLst>
                <a:ext uri="{FF2B5EF4-FFF2-40B4-BE49-F238E27FC236}">
                  <a16:creationId xmlns:a16="http://schemas.microsoft.com/office/drawing/2014/main" id="{1DB06D84-5359-4061-385F-06F57B3ECA4C}"/>
                </a:ext>
              </a:extLst>
            </p:cNvPr>
            <p:cNvSpPr/>
            <p:nvPr/>
          </p:nvSpPr>
          <p:spPr>
            <a:xfrm>
              <a:off x="1285175" y="495475"/>
              <a:ext cx="1623050" cy="1072075"/>
            </a:xfrm>
            <a:custGeom>
              <a:avLst/>
              <a:gdLst/>
              <a:ahLst/>
              <a:cxnLst/>
              <a:rect l="l" t="t" r="r" b="b"/>
              <a:pathLst>
                <a:path w="64922" h="42883" fill="none" extrusionOk="0">
                  <a:moveTo>
                    <a:pt x="62390" y="13365"/>
                  </a:moveTo>
                  <a:cubicBezTo>
                    <a:pt x="64921" y="22721"/>
                    <a:pt x="53575" y="33953"/>
                    <a:pt x="37053" y="38418"/>
                  </a:cubicBezTo>
                  <a:cubicBezTo>
                    <a:pt x="20532" y="42883"/>
                    <a:pt x="5062" y="38901"/>
                    <a:pt x="2531" y="29517"/>
                  </a:cubicBezTo>
                  <a:cubicBezTo>
                    <a:pt x="0" y="20133"/>
                    <a:pt x="11346" y="8929"/>
                    <a:pt x="27868" y="4465"/>
                  </a:cubicBezTo>
                  <a:cubicBezTo>
                    <a:pt x="44418" y="0"/>
                    <a:pt x="59859" y="3981"/>
                    <a:pt x="62390" y="13365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6;p43">
              <a:extLst>
                <a:ext uri="{FF2B5EF4-FFF2-40B4-BE49-F238E27FC236}">
                  <a16:creationId xmlns:a16="http://schemas.microsoft.com/office/drawing/2014/main" id="{37B50008-0ED4-AFAB-56C1-B4DDD6C9A84E}"/>
                </a:ext>
              </a:extLst>
            </p:cNvPr>
            <p:cNvSpPr/>
            <p:nvPr/>
          </p:nvSpPr>
          <p:spPr>
            <a:xfrm>
              <a:off x="1408150" y="542375"/>
              <a:ext cx="1409775" cy="840350"/>
            </a:xfrm>
            <a:custGeom>
              <a:avLst/>
              <a:gdLst/>
              <a:ahLst/>
              <a:cxnLst/>
              <a:rect l="l" t="t" r="r" b="b"/>
              <a:pathLst>
                <a:path w="56391" h="33614" fill="none" extrusionOk="0">
                  <a:moveTo>
                    <a:pt x="54827" y="11347"/>
                  </a:moveTo>
                  <a:cubicBezTo>
                    <a:pt x="56391" y="18968"/>
                    <a:pt x="45727" y="27585"/>
                    <a:pt x="31025" y="30599"/>
                  </a:cubicBezTo>
                  <a:cubicBezTo>
                    <a:pt x="16323" y="33613"/>
                    <a:pt x="3129" y="29888"/>
                    <a:pt x="1565" y="22267"/>
                  </a:cubicBezTo>
                  <a:cubicBezTo>
                    <a:pt x="1" y="14674"/>
                    <a:pt x="10665" y="6058"/>
                    <a:pt x="25366" y="3015"/>
                  </a:cubicBezTo>
                  <a:cubicBezTo>
                    <a:pt x="40068" y="1"/>
                    <a:pt x="53263" y="3726"/>
                    <a:pt x="54827" y="11347"/>
                  </a:cubicBezTo>
                  <a:close/>
                </a:path>
              </a:pathLst>
            </a:custGeom>
            <a:grpFill/>
            <a:ln w="12075" cap="flat" cmpd="sng">
              <a:solidFill>
                <a:srgbClr val="D73AD7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97982" y="675918"/>
            <a:ext cx="5782270" cy="722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91"/>
              </a:lnSpc>
              <a:buNone/>
            </a:pPr>
            <a:r>
              <a:rPr lang="en-US" sz="4553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Reference</a:t>
            </a:r>
            <a:endParaRPr lang="en-US" sz="4553" dirty="0"/>
          </a:p>
        </p:txBody>
      </p:sp>
      <p:sp>
        <p:nvSpPr>
          <p:cNvPr id="5" name="Text 2"/>
          <p:cNvSpPr/>
          <p:nvPr/>
        </p:nvSpPr>
        <p:spPr>
          <a:xfrm>
            <a:off x="1391007" y="1890236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https://link.springer.com/content/pdf/10.1007/0-387-34805-0_59.pdf</a:t>
            </a:r>
            <a:endParaRPr lang="en-US" sz="1935" dirty="0"/>
          </a:p>
        </p:txBody>
      </p:sp>
      <p:sp>
        <p:nvSpPr>
          <p:cNvPr id="6" name="Text 3"/>
          <p:cNvSpPr/>
          <p:nvPr/>
        </p:nvSpPr>
        <p:spPr>
          <a:xfrm>
            <a:off x="1391007" y="2369344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http://theamazingking.com/crypto-feal.php</a:t>
            </a:r>
            <a:endParaRPr lang="en-US" sz="1935" dirty="0"/>
          </a:p>
        </p:txBody>
      </p:sp>
      <p:sp>
        <p:nvSpPr>
          <p:cNvPr id="7" name="Text 4"/>
          <p:cNvSpPr/>
          <p:nvPr/>
        </p:nvSpPr>
        <p:spPr>
          <a:xfrm>
            <a:off x="1391007" y="2848451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https://www.researchgate.net/figure/Data-Encryption-Standard-DES-Algorithm_fig4_321587376</a:t>
            </a:r>
            <a:endParaRPr lang="en-US" sz="1935" dirty="0"/>
          </a:p>
        </p:txBody>
      </p:sp>
      <p:sp>
        <p:nvSpPr>
          <p:cNvPr id="8" name="Text 5"/>
          <p:cNvSpPr/>
          <p:nvPr/>
        </p:nvSpPr>
        <p:spPr>
          <a:xfrm>
            <a:off x="1391007" y="3327559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https://slideplayer.com/slide/4983648/#google_vignette</a:t>
            </a:r>
            <a:endParaRPr lang="en-US" sz="1935" dirty="0"/>
          </a:p>
        </p:txBody>
      </p:sp>
      <p:sp>
        <p:nvSpPr>
          <p:cNvPr id="9" name="Text 6"/>
          <p:cNvSpPr/>
          <p:nvPr/>
        </p:nvSpPr>
        <p:spPr>
          <a:xfrm>
            <a:off x="1391007" y="3806666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https://en.wikipedia.org/wiki/Elliptic-curve_cryptography</a:t>
            </a:r>
            <a:endParaRPr lang="en-US" sz="1935" dirty="0"/>
          </a:p>
        </p:txBody>
      </p:sp>
      <p:sp>
        <p:nvSpPr>
          <p:cNvPr id="10" name="Text 7"/>
          <p:cNvSpPr/>
          <p:nvPr/>
        </p:nvSpPr>
        <p:spPr>
          <a:xfrm>
            <a:off x="1391007" y="4285774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https://www.keyfactor.com/blog/elliptic-curve-cryptography-what-is-it-how-does-it-work/</a:t>
            </a:r>
            <a:endParaRPr lang="en-US" sz="1935" dirty="0"/>
          </a:p>
        </p:txBody>
      </p:sp>
      <p:sp>
        <p:nvSpPr>
          <p:cNvPr id="11" name="Text 8"/>
          <p:cNvSpPr/>
          <p:nvPr/>
        </p:nvSpPr>
        <p:spPr>
          <a:xfrm>
            <a:off x="1391007" y="4764881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https://en.wikipedia.org/wiki/Digital_signature</a:t>
            </a:r>
            <a:endParaRPr lang="en-US" sz="1935" dirty="0"/>
          </a:p>
        </p:txBody>
      </p:sp>
      <p:sp>
        <p:nvSpPr>
          <p:cNvPr id="12" name="Text 9"/>
          <p:cNvSpPr/>
          <p:nvPr/>
        </p:nvSpPr>
        <p:spPr>
          <a:xfrm>
            <a:off x="1391007" y="5243989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https://www.geeksforgeeks.org/what-is-ecc-memory/?ref=header_search</a:t>
            </a:r>
            <a:endParaRPr lang="en-US" sz="1935" dirty="0"/>
          </a:p>
        </p:txBody>
      </p:sp>
      <p:sp>
        <p:nvSpPr>
          <p:cNvPr id="13" name="Text 10"/>
          <p:cNvSpPr/>
          <p:nvPr/>
        </p:nvSpPr>
        <p:spPr>
          <a:xfrm>
            <a:off x="1391007" y="5723096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https://en.wikipedia.org/wiki/ElGamal_signature_scheme</a:t>
            </a:r>
            <a:endParaRPr lang="en-US" sz="1935" dirty="0"/>
          </a:p>
        </p:txBody>
      </p:sp>
      <p:sp>
        <p:nvSpPr>
          <p:cNvPr id="14" name="Text 11"/>
          <p:cNvSpPr/>
          <p:nvPr/>
        </p:nvSpPr>
        <p:spPr>
          <a:xfrm>
            <a:off x="1391007" y="6202204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https://www.geeksforgeeks.org/elgamal-encryption-algorithm/</a:t>
            </a:r>
            <a:endParaRPr lang="en-US" sz="1935" dirty="0"/>
          </a:p>
        </p:txBody>
      </p:sp>
      <p:sp>
        <p:nvSpPr>
          <p:cNvPr id="15" name="Text 12"/>
          <p:cNvSpPr/>
          <p:nvPr/>
        </p:nvSpPr>
        <p:spPr>
          <a:xfrm>
            <a:off x="1391007" y="6681311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https://en.wikipedia.org/wiki/Merkle%E2%80%93Hellman_knapsack_cryptosystem</a:t>
            </a:r>
            <a:endParaRPr lang="en-US" sz="1935" dirty="0"/>
          </a:p>
        </p:txBody>
      </p:sp>
      <p:sp>
        <p:nvSpPr>
          <p:cNvPr id="16" name="Text 13"/>
          <p:cNvSpPr/>
          <p:nvPr/>
        </p:nvSpPr>
        <p:spPr>
          <a:xfrm>
            <a:off x="1391007" y="7160419"/>
            <a:ext cx="12241411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96"/>
              </a:lnSpc>
              <a:buSzPct val="100000"/>
              <a:buChar char="•"/>
            </a:pPr>
            <a:r>
              <a:rPr lang="en-US" sz="1935" u="sng" kern="0" spc="-39" dirty="0">
                <a:solidFill>
                  <a:srgbClr val="D75BE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https://www.geeksforgeeks.org/knapsack-encryption-algorithm-in-cryptography/</a:t>
            </a:r>
            <a:endParaRPr lang="en-US" sz="19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93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157956" y="2777328"/>
            <a:ext cx="5373053" cy="6060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2"/>
              </a:lnSpc>
              <a:buNone/>
            </a:pPr>
            <a:r>
              <a:rPr lang="en-US" sz="3818" b="1" kern="0" spc="-7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Generation</a:t>
            </a:r>
          </a:p>
          <a:p>
            <a:pPr marL="0" indent="0">
              <a:lnSpc>
                <a:spcPts val="4772"/>
              </a:lnSpc>
              <a:buNone/>
            </a:pPr>
            <a:r>
              <a:rPr lang="en-US" sz="3818" b="1" kern="0" spc="-76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of FEAL</a:t>
            </a:r>
          </a:p>
          <a:p>
            <a:pPr marL="0" indent="0">
              <a:lnSpc>
                <a:spcPts val="4772"/>
              </a:lnSpc>
              <a:buNone/>
            </a:pPr>
            <a:endParaRPr lang="en-US" sz="3818" dirty="0"/>
          </a:p>
        </p:txBody>
      </p:sp>
      <p:sp>
        <p:nvSpPr>
          <p:cNvPr id="5" name="Text 2"/>
          <p:cNvSpPr/>
          <p:nvPr/>
        </p:nvSpPr>
        <p:spPr>
          <a:xfrm>
            <a:off x="551496" y="1402318"/>
            <a:ext cx="6469721" cy="1811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018347" y="3172301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1623" dirty="0"/>
          </a:p>
        </p:txBody>
      </p:sp>
      <p:sp>
        <p:nvSpPr>
          <p:cNvPr id="7" name="Text 4"/>
          <p:cNvSpPr/>
          <p:nvPr/>
        </p:nvSpPr>
        <p:spPr>
          <a:xfrm>
            <a:off x="551496" y="3184862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51496" y="3699926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81061" y="4214990"/>
            <a:ext cx="4715947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596"/>
              </a:lnSpc>
              <a:buSzPct val="100000"/>
            </a:pP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81061" y="4616707"/>
            <a:ext cx="4715947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596"/>
              </a:lnSpc>
              <a:buSzPct val="100000"/>
            </a:pP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81061" y="5018424"/>
            <a:ext cx="4715947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596"/>
              </a:lnSpc>
              <a:buSzPct val="100000"/>
            </a:pP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81061" y="5420141"/>
            <a:ext cx="4715947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596"/>
              </a:lnSpc>
              <a:buSzPct val="100000"/>
            </a:pP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74161" y="1668185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1623" dirty="0"/>
          </a:p>
        </p:txBody>
      </p:sp>
      <p:sp>
        <p:nvSpPr>
          <p:cNvPr id="14" name="Text 11"/>
          <p:cNvSpPr/>
          <p:nvPr/>
        </p:nvSpPr>
        <p:spPr>
          <a:xfrm>
            <a:off x="7574161" y="2183249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1623" dirty="0"/>
          </a:p>
        </p:txBody>
      </p:sp>
      <p:sp>
        <p:nvSpPr>
          <p:cNvPr id="15" name="Text 12"/>
          <p:cNvSpPr/>
          <p:nvPr/>
        </p:nvSpPr>
        <p:spPr>
          <a:xfrm>
            <a:off x="7574161" y="2698313"/>
            <a:ext cx="504551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1623" dirty="0"/>
          </a:p>
        </p:txBody>
      </p:sp>
      <p:sp>
        <p:nvSpPr>
          <p:cNvPr id="17" name="Text 13"/>
          <p:cNvSpPr/>
          <p:nvPr/>
        </p:nvSpPr>
        <p:spPr>
          <a:xfrm>
            <a:off x="2018347" y="7332226"/>
            <a:ext cx="10593705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6"/>
              </a:lnSpc>
              <a:buNone/>
            </a:pPr>
            <a:endParaRPr lang="en-US" sz="1623" dirty="0"/>
          </a:p>
        </p:txBody>
      </p:sp>
      <p:pic>
        <p:nvPicPr>
          <p:cNvPr id="16" name="תמונה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995"/>
            <a:ext cx="9058565" cy="7952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 dirty="0"/>
          </a:p>
        </p:txBody>
      </p:sp>
      <p:sp>
        <p:nvSpPr>
          <p:cNvPr id="5" name="Text 1"/>
          <p:cNvSpPr/>
          <p:nvPr/>
        </p:nvSpPr>
        <p:spPr>
          <a:xfrm>
            <a:off x="387787" y="104013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Encryption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715923" y="3103704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 3"/>
          <p:cNvSpPr/>
          <p:nvPr/>
        </p:nvSpPr>
        <p:spPr>
          <a:xfrm>
            <a:off x="1110854" y="3029647"/>
            <a:ext cx="255475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Plaintext : P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2400" b="1" kern="0" spc="-39" dirty="0">
              <a:solidFill>
                <a:srgbClr val="B05EF1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2400" b="1" kern="0" spc="-39" dirty="0">
              <a:solidFill>
                <a:srgbClr val="B05EF1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715923" y="3585074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 5"/>
          <p:cNvSpPr/>
          <p:nvPr/>
        </p:nvSpPr>
        <p:spPr>
          <a:xfrm>
            <a:off x="1110854" y="3511017"/>
            <a:ext cx="319037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Ciphertext : C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715923" y="4066443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1" name="Text 7"/>
          <p:cNvSpPr/>
          <p:nvPr/>
        </p:nvSpPr>
        <p:spPr>
          <a:xfrm>
            <a:off x="1110854" y="3992386"/>
            <a:ext cx="29561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Round function :F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715923" y="4621988"/>
            <a:ext cx="246817" cy="246817"/>
          </a:xfrm>
          <a:prstGeom prst="roundRect">
            <a:avLst>
              <a:gd name="adj" fmla="val 42012"/>
            </a:avLst>
          </a:prstGeom>
          <a:noFill/>
          <a:ln w="30480">
            <a:solidFill>
              <a:srgbClr val="D75BE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3" name="Text 9"/>
          <p:cNvSpPr/>
          <p:nvPr/>
        </p:nvSpPr>
        <p:spPr>
          <a:xfrm>
            <a:off x="1110854" y="4473756"/>
            <a:ext cx="358066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b="1" kern="0" spc="-39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32 bit subkey: K0 ….. K5</a:t>
            </a:r>
            <a:endParaRPr lang="en-US" sz="2400" dirty="0"/>
          </a:p>
        </p:txBody>
      </p:sp>
      <p:pic>
        <p:nvPicPr>
          <p:cNvPr id="15" name="תמונה 18">
            <a:extLst>
              <a:ext uri="{FF2B5EF4-FFF2-40B4-BE49-F238E27FC236}">
                <a16:creationId xmlns:a16="http://schemas.microsoft.com/office/drawing/2014/main" id="{155E101D-E990-6258-9B36-FABEC533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2651"/>
            <a:ext cx="5943242" cy="7331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569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647224" y="594479"/>
            <a:ext cx="5316736" cy="664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233"/>
              </a:lnSpc>
            </a:pPr>
            <a:r>
              <a:rPr lang="en-US" sz="4400" dirty="0">
                <a:solidFill>
                  <a:srgbClr val="D73AD7"/>
                </a:solidFill>
              </a:rPr>
              <a:t>The Round Function in FEAL-4</a:t>
            </a:r>
          </a:p>
          <a:p>
            <a:pPr>
              <a:lnSpc>
                <a:spcPts val="5233"/>
              </a:lnSpc>
            </a:pPr>
            <a:endParaRPr lang="en-US" sz="4186" dirty="0">
              <a:solidFill>
                <a:srgbClr val="D73AD7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41512" y="1537335"/>
            <a:ext cx="4979425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7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235428" y="2703671"/>
            <a:ext cx="159544" cy="318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2"/>
              </a:lnSpc>
              <a:buNone/>
            </a:pPr>
            <a:endParaRPr lang="en-US" sz="2512" dirty="0"/>
          </a:p>
        </p:txBody>
      </p:sp>
      <p:sp>
        <p:nvSpPr>
          <p:cNvPr id="8" name="Text 5"/>
          <p:cNvSpPr/>
          <p:nvPr/>
        </p:nvSpPr>
        <p:spPr>
          <a:xfrm>
            <a:off x="2882384" y="2580680"/>
            <a:ext cx="3190042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9" name="Text 6"/>
          <p:cNvSpPr/>
          <p:nvPr/>
        </p:nvSpPr>
        <p:spPr>
          <a:xfrm>
            <a:off x="1613177" y="2614374"/>
            <a:ext cx="4565809" cy="774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r">
              <a:lnSpc>
                <a:spcPts val="2847"/>
              </a:lnSpc>
              <a:buNone/>
            </a:pPr>
            <a:r>
              <a:rPr lang="en-US" sz="1779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79" dirty="0"/>
          </a:p>
        </p:txBody>
      </p:sp>
      <p:sp>
        <p:nvSpPr>
          <p:cNvPr id="11" name="Text 8"/>
          <p:cNvSpPr/>
          <p:nvPr/>
        </p:nvSpPr>
        <p:spPr>
          <a:xfrm>
            <a:off x="7235428" y="3833336"/>
            <a:ext cx="159544" cy="318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2"/>
              </a:lnSpc>
              <a:buNone/>
            </a:pPr>
            <a:endParaRPr lang="en-US" sz="2512" dirty="0"/>
          </a:p>
        </p:txBody>
      </p:sp>
      <p:sp>
        <p:nvSpPr>
          <p:cNvPr id="12" name="Text 9"/>
          <p:cNvSpPr/>
          <p:nvPr/>
        </p:nvSpPr>
        <p:spPr>
          <a:xfrm>
            <a:off x="8557974" y="3710345"/>
            <a:ext cx="3757136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13" name="Text 10"/>
          <p:cNvSpPr/>
          <p:nvPr/>
        </p:nvSpPr>
        <p:spPr>
          <a:xfrm>
            <a:off x="8557974" y="4244459"/>
            <a:ext cx="4565809" cy="1084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7"/>
              </a:lnSpc>
              <a:buNone/>
            </a:pPr>
            <a:endParaRPr lang="en-US" sz="1779" dirty="0"/>
          </a:p>
        </p:txBody>
      </p:sp>
      <p:sp>
        <p:nvSpPr>
          <p:cNvPr id="16" name="Text 13"/>
          <p:cNvSpPr/>
          <p:nvPr/>
        </p:nvSpPr>
        <p:spPr>
          <a:xfrm>
            <a:off x="1719739" y="4876800"/>
            <a:ext cx="4352687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17" name="Text 14"/>
          <p:cNvSpPr/>
          <p:nvPr/>
        </p:nvSpPr>
        <p:spPr>
          <a:xfrm>
            <a:off x="1506617" y="5410914"/>
            <a:ext cx="4565809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47"/>
              </a:lnSpc>
              <a:buNone/>
            </a:pPr>
            <a:endParaRPr lang="en-US" sz="1779" dirty="0"/>
          </a:p>
        </p:txBody>
      </p:sp>
      <p:sp>
        <p:nvSpPr>
          <p:cNvPr id="19" name="Text 16"/>
          <p:cNvSpPr/>
          <p:nvPr/>
        </p:nvSpPr>
        <p:spPr>
          <a:xfrm>
            <a:off x="7235428" y="6147911"/>
            <a:ext cx="159544" cy="318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2"/>
              </a:lnSpc>
              <a:buNone/>
            </a:pPr>
            <a:endParaRPr lang="en-US" sz="2512" dirty="0"/>
          </a:p>
        </p:txBody>
      </p:sp>
      <p:sp>
        <p:nvSpPr>
          <p:cNvPr id="20" name="Text 17"/>
          <p:cNvSpPr/>
          <p:nvPr/>
        </p:nvSpPr>
        <p:spPr>
          <a:xfrm>
            <a:off x="8557974" y="6024920"/>
            <a:ext cx="3190042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21" name="Text 18"/>
          <p:cNvSpPr/>
          <p:nvPr/>
        </p:nvSpPr>
        <p:spPr>
          <a:xfrm>
            <a:off x="8557974" y="6559034"/>
            <a:ext cx="4565809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7"/>
              </a:lnSpc>
              <a:buNone/>
            </a:pPr>
            <a:endParaRPr lang="en-US" sz="1779" dirty="0"/>
          </a:p>
        </p:txBody>
      </p:sp>
      <p:pic>
        <p:nvPicPr>
          <p:cNvPr id="25" name="תמונה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24" y="1781508"/>
            <a:ext cx="12305445" cy="53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6432" y="-1530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647224" y="594479"/>
            <a:ext cx="5316736" cy="664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3"/>
              </a:lnSpc>
              <a:buNone/>
            </a:pPr>
            <a:r>
              <a:rPr lang="en-US" sz="4186" b="1" kern="0" spc="-8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Decryption</a:t>
            </a:r>
            <a:endParaRPr lang="en-US" sz="4186" dirty="0"/>
          </a:p>
        </p:txBody>
      </p:sp>
      <p:sp>
        <p:nvSpPr>
          <p:cNvPr id="5" name="Text 2"/>
          <p:cNvSpPr/>
          <p:nvPr/>
        </p:nvSpPr>
        <p:spPr>
          <a:xfrm>
            <a:off x="815879" y="1327721"/>
            <a:ext cx="4979425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22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these steps to decrypt your secure data: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882384" y="2580680"/>
            <a:ext cx="3190042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9" name="Text 6"/>
          <p:cNvSpPr/>
          <p:nvPr/>
        </p:nvSpPr>
        <p:spPr>
          <a:xfrm>
            <a:off x="1601863" y="2212413"/>
            <a:ext cx="4565809" cy="774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Start with the ciphertext block and split it into two equal parts: Left (L) and Right (R).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 algn="r">
              <a:lnSpc>
                <a:spcPts val="2847"/>
              </a:lnSpc>
              <a:buNone/>
            </a:pPr>
            <a:r>
              <a:rPr lang="en-US" sz="1779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79" dirty="0"/>
          </a:p>
        </p:txBody>
      </p:sp>
      <p:sp>
        <p:nvSpPr>
          <p:cNvPr id="11" name="Text 8"/>
          <p:cNvSpPr/>
          <p:nvPr/>
        </p:nvSpPr>
        <p:spPr>
          <a:xfrm>
            <a:off x="7235428" y="3833336"/>
            <a:ext cx="159544" cy="318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2"/>
              </a:lnSpc>
              <a:buNone/>
            </a:pPr>
            <a:endParaRPr lang="en-US" sz="2512" dirty="0"/>
          </a:p>
        </p:txBody>
      </p:sp>
      <p:sp>
        <p:nvSpPr>
          <p:cNvPr id="12" name="Text 9"/>
          <p:cNvSpPr/>
          <p:nvPr/>
        </p:nvSpPr>
        <p:spPr>
          <a:xfrm>
            <a:off x="8557974" y="3710345"/>
            <a:ext cx="3757136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13" name="Text 10"/>
          <p:cNvSpPr/>
          <p:nvPr/>
        </p:nvSpPr>
        <p:spPr>
          <a:xfrm>
            <a:off x="8557974" y="4244459"/>
            <a:ext cx="4565809" cy="1084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7"/>
              </a:lnSpc>
              <a:buNone/>
            </a:pPr>
            <a:endParaRPr lang="en-US" sz="1779" dirty="0"/>
          </a:p>
        </p:txBody>
      </p:sp>
      <p:sp>
        <p:nvSpPr>
          <p:cNvPr id="15" name="Text 12"/>
          <p:cNvSpPr/>
          <p:nvPr/>
        </p:nvSpPr>
        <p:spPr>
          <a:xfrm>
            <a:off x="7235428" y="4999792"/>
            <a:ext cx="159544" cy="318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2"/>
              </a:lnSpc>
              <a:buNone/>
            </a:pPr>
            <a:endParaRPr lang="en-US" sz="2512" dirty="0"/>
          </a:p>
        </p:txBody>
      </p:sp>
      <p:sp>
        <p:nvSpPr>
          <p:cNvPr id="16" name="Text 13"/>
          <p:cNvSpPr/>
          <p:nvPr/>
        </p:nvSpPr>
        <p:spPr>
          <a:xfrm>
            <a:off x="1719739" y="4876800"/>
            <a:ext cx="4352687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17" name="Text 14"/>
          <p:cNvSpPr/>
          <p:nvPr/>
        </p:nvSpPr>
        <p:spPr>
          <a:xfrm>
            <a:off x="1506617" y="5410914"/>
            <a:ext cx="4565809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47"/>
              </a:lnSpc>
              <a:buNone/>
            </a:pPr>
            <a:endParaRPr lang="en-US" sz="1779" dirty="0"/>
          </a:p>
        </p:txBody>
      </p:sp>
      <p:sp>
        <p:nvSpPr>
          <p:cNvPr id="20" name="Text 17"/>
          <p:cNvSpPr/>
          <p:nvPr/>
        </p:nvSpPr>
        <p:spPr>
          <a:xfrm>
            <a:off x="8557974" y="6024920"/>
            <a:ext cx="3190042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0"/>
              </a:lnSpc>
              <a:buNone/>
            </a:pPr>
            <a:endParaRPr lang="en-US" sz="2512" dirty="0"/>
          </a:p>
        </p:txBody>
      </p:sp>
      <p:sp>
        <p:nvSpPr>
          <p:cNvPr id="21" name="Text 18"/>
          <p:cNvSpPr/>
          <p:nvPr/>
        </p:nvSpPr>
        <p:spPr>
          <a:xfrm>
            <a:off x="8557974" y="6559034"/>
            <a:ext cx="4565809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7"/>
              </a:lnSpc>
              <a:buNone/>
            </a:pPr>
            <a:endParaRPr lang="en-US" sz="1779" dirty="0"/>
          </a:p>
        </p:txBody>
      </p:sp>
      <p:sp>
        <p:nvSpPr>
          <p:cNvPr id="22" name="TextBox 21"/>
          <p:cNvSpPr txBox="1"/>
          <p:nvPr/>
        </p:nvSpPr>
        <p:spPr>
          <a:xfrm>
            <a:off x="8413751" y="3056412"/>
            <a:ext cx="4214191" cy="7748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>
              <a:lnSpc>
                <a:spcPts val="2847"/>
              </a:lnSpc>
            </a:pPr>
            <a:r>
              <a:rPr lang="en-US" dirty="0"/>
              <a:t>Use the </a:t>
            </a:r>
            <a:r>
              <a:rPr lang="en-US" dirty="0" err="1"/>
              <a:t>subkeys</a:t>
            </a:r>
            <a:r>
              <a:rPr lang="en-US" dirty="0"/>
              <a:t> in reverse order: apply K4, K3, K2, and K1 sequentially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8269" y="3741063"/>
            <a:ext cx="5515835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Applying the round function in reverse order:</a:t>
            </a:r>
          </a:p>
          <a:p>
            <a:r>
              <a:rPr lang="en-US" dirty="0"/>
              <a:t>For each decryption round (starting from round 4 to round 1), compute the F function using the right part (R) and the current </a:t>
            </a:r>
            <a:r>
              <a:rPr lang="en-US" dirty="0" err="1"/>
              <a:t>subkey</a:t>
            </a:r>
            <a:r>
              <a:rPr lang="en-US" dirty="0"/>
              <a:t> (</a:t>
            </a:r>
            <a:r>
              <a:rPr lang="en-US" dirty="0" err="1"/>
              <a:t>K_i</a:t>
            </a:r>
            <a:r>
              <a:rPr lang="en-US" dirty="0"/>
              <a:t>), update the left part (L) using XOR with the result, and then swap the left and right parts for the next round.</a:t>
            </a:r>
          </a:p>
          <a:p>
            <a:endParaRPr lang="he-IL" dirty="0"/>
          </a:p>
        </p:txBody>
      </p:sp>
      <p:sp>
        <p:nvSpPr>
          <p:cNvPr id="24" name="TextBox 23"/>
          <p:cNvSpPr txBox="1"/>
          <p:nvPr/>
        </p:nvSpPr>
        <p:spPr>
          <a:xfrm>
            <a:off x="8413751" y="4675256"/>
            <a:ext cx="411711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Combining the Left and Right Parts:</a:t>
            </a:r>
            <a:endParaRPr lang="en-US" dirty="0"/>
          </a:p>
          <a:p>
            <a:r>
              <a:rPr lang="en-US" dirty="0"/>
              <a:t>After completing all rounds, combine the final left and right parts to form the decrypted block.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9582" y="6361614"/>
            <a:ext cx="50900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Applying the Inverse Initial Permutation (if any):</a:t>
            </a:r>
            <a:endParaRPr lang="en-US" dirty="0"/>
          </a:p>
          <a:p>
            <a:r>
              <a:rPr lang="en-US" dirty="0"/>
              <a:t>If an initial permutation was applied during encryption, apply its inverse permutation to the final result to obtain the original plaintext.</a:t>
            </a:r>
          </a:p>
          <a:p>
            <a:endParaRPr lang="he-IL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DA4F7D2B-6F00-2E36-BE46-D92AC192C3C7}"/>
              </a:ext>
            </a:extLst>
          </p:cNvPr>
          <p:cNvSpPr/>
          <p:nvPr/>
        </p:nvSpPr>
        <p:spPr>
          <a:xfrm>
            <a:off x="7280792" y="1780635"/>
            <a:ext cx="45719" cy="5937472"/>
          </a:xfrm>
          <a:prstGeom prst="roundRect">
            <a:avLst>
              <a:gd name="adj" fmla="val 341721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9" name="Shape 23">
            <a:extLst>
              <a:ext uri="{FF2B5EF4-FFF2-40B4-BE49-F238E27FC236}">
                <a16:creationId xmlns:a16="http://schemas.microsoft.com/office/drawing/2014/main" id="{12DB73A0-4ADF-6E9C-4AA4-860812C0341F}"/>
              </a:ext>
            </a:extLst>
          </p:cNvPr>
          <p:cNvSpPr/>
          <p:nvPr/>
        </p:nvSpPr>
        <p:spPr>
          <a:xfrm>
            <a:off x="7093744" y="6239407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dirty="0"/>
              <a:t>5</a:t>
            </a:r>
          </a:p>
          <a:p>
            <a:endParaRPr lang="en-US" sz="2400" dirty="0"/>
          </a:p>
          <a:p>
            <a:endParaRPr lang="he-IL" sz="2400" dirty="0"/>
          </a:p>
        </p:txBody>
      </p:sp>
      <p:sp>
        <p:nvSpPr>
          <p:cNvPr id="42" name="Shape 23">
            <a:extLst>
              <a:ext uri="{FF2B5EF4-FFF2-40B4-BE49-F238E27FC236}">
                <a16:creationId xmlns:a16="http://schemas.microsoft.com/office/drawing/2014/main" id="{5D5EDD65-2CFA-4F88-5EAE-750F4E8CE0B5}"/>
              </a:ext>
            </a:extLst>
          </p:cNvPr>
          <p:cNvSpPr/>
          <p:nvPr/>
        </p:nvSpPr>
        <p:spPr>
          <a:xfrm>
            <a:off x="7117318" y="4682901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dirty="0"/>
              <a:t>4</a:t>
            </a:r>
          </a:p>
          <a:p>
            <a:endParaRPr lang="he-IL" sz="2400" dirty="0"/>
          </a:p>
        </p:txBody>
      </p:sp>
      <p:sp>
        <p:nvSpPr>
          <p:cNvPr id="43" name="Shape 23">
            <a:extLst>
              <a:ext uri="{FF2B5EF4-FFF2-40B4-BE49-F238E27FC236}">
                <a16:creationId xmlns:a16="http://schemas.microsoft.com/office/drawing/2014/main" id="{55C42520-8DD4-0333-F95A-EB99A7C88B92}"/>
              </a:ext>
            </a:extLst>
          </p:cNvPr>
          <p:cNvSpPr/>
          <p:nvPr/>
        </p:nvSpPr>
        <p:spPr>
          <a:xfrm>
            <a:off x="7123406" y="3738177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dirty="0"/>
              <a:t>3</a:t>
            </a:r>
          </a:p>
          <a:p>
            <a:endParaRPr lang="he-IL" sz="2400" dirty="0"/>
          </a:p>
        </p:txBody>
      </p:sp>
      <p:sp>
        <p:nvSpPr>
          <p:cNvPr id="44" name="Shape 23">
            <a:extLst>
              <a:ext uri="{FF2B5EF4-FFF2-40B4-BE49-F238E27FC236}">
                <a16:creationId xmlns:a16="http://schemas.microsoft.com/office/drawing/2014/main" id="{43F42570-10F6-341D-4A0C-4325211BD9A2}"/>
              </a:ext>
            </a:extLst>
          </p:cNvPr>
          <p:cNvSpPr/>
          <p:nvPr/>
        </p:nvSpPr>
        <p:spPr>
          <a:xfrm>
            <a:off x="7132439" y="2151190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dirty="0"/>
              <a:t>1</a:t>
            </a:r>
          </a:p>
          <a:p>
            <a:endParaRPr lang="he-IL" sz="2400" dirty="0"/>
          </a:p>
        </p:txBody>
      </p:sp>
      <p:sp>
        <p:nvSpPr>
          <p:cNvPr id="45" name="Shape 23">
            <a:extLst>
              <a:ext uri="{FF2B5EF4-FFF2-40B4-BE49-F238E27FC236}">
                <a16:creationId xmlns:a16="http://schemas.microsoft.com/office/drawing/2014/main" id="{D9959B3A-10C9-2F74-0F9B-C6D946B184E5}"/>
              </a:ext>
            </a:extLst>
          </p:cNvPr>
          <p:cNvSpPr/>
          <p:nvPr/>
        </p:nvSpPr>
        <p:spPr>
          <a:xfrm>
            <a:off x="7123406" y="3024892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r>
              <a:rPr lang="en-US" sz="2400" dirty="0"/>
              <a:t>2</a:t>
            </a:r>
          </a:p>
          <a:p>
            <a:endParaRPr lang="he-IL" sz="2400" dirty="0"/>
          </a:p>
        </p:txBody>
      </p:sp>
      <p:sp>
        <p:nvSpPr>
          <p:cNvPr id="46" name="Shape 17">
            <a:extLst>
              <a:ext uri="{FF2B5EF4-FFF2-40B4-BE49-F238E27FC236}">
                <a16:creationId xmlns:a16="http://schemas.microsoft.com/office/drawing/2014/main" id="{76C33BC1-9D63-AB1D-03B7-799634BA5769}"/>
              </a:ext>
            </a:extLst>
          </p:cNvPr>
          <p:cNvSpPr/>
          <p:nvPr/>
        </p:nvSpPr>
        <p:spPr>
          <a:xfrm>
            <a:off x="6290789" y="6433360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7" name="Shape 17">
            <a:extLst>
              <a:ext uri="{FF2B5EF4-FFF2-40B4-BE49-F238E27FC236}">
                <a16:creationId xmlns:a16="http://schemas.microsoft.com/office/drawing/2014/main" id="{BA304339-8A02-BF42-C15E-8C91363C12E1}"/>
              </a:ext>
            </a:extLst>
          </p:cNvPr>
          <p:cNvSpPr/>
          <p:nvPr/>
        </p:nvSpPr>
        <p:spPr>
          <a:xfrm>
            <a:off x="7543757" y="4861614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8" name="Shape 17">
            <a:extLst>
              <a:ext uri="{FF2B5EF4-FFF2-40B4-BE49-F238E27FC236}">
                <a16:creationId xmlns:a16="http://schemas.microsoft.com/office/drawing/2014/main" id="{F51C2D01-7C61-154D-90AE-F9C9C53905EC}"/>
              </a:ext>
            </a:extLst>
          </p:cNvPr>
          <p:cNvSpPr/>
          <p:nvPr/>
        </p:nvSpPr>
        <p:spPr>
          <a:xfrm>
            <a:off x="6325314" y="3932130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9" name="Shape 17">
            <a:extLst>
              <a:ext uri="{FF2B5EF4-FFF2-40B4-BE49-F238E27FC236}">
                <a16:creationId xmlns:a16="http://schemas.microsoft.com/office/drawing/2014/main" id="{E0DF0673-758B-051C-DF57-040F9416C6A7}"/>
              </a:ext>
            </a:extLst>
          </p:cNvPr>
          <p:cNvSpPr/>
          <p:nvPr/>
        </p:nvSpPr>
        <p:spPr>
          <a:xfrm>
            <a:off x="7535704" y="3234085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0" name="Shape 17">
            <a:extLst>
              <a:ext uri="{FF2B5EF4-FFF2-40B4-BE49-F238E27FC236}">
                <a16:creationId xmlns:a16="http://schemas.microsoft.com/office/drawing/2014/main" id="{56A033A8-E9B9-A14D-ACCB-3EEA59BAD85A}"/>
              </a:ext>
            </a:extLst>
          </p:cNvPr>
          <p:cNvSpPr/>
          <p:nvPr/>
        </p:nvSpPr>
        <p:spPr>
          <a:xfrm>
            <a:off x="6318162" y="2360383"/>
            <a:ext cx="807125" cy="30480"/>
          </a:xfrm>
          <a:prstGeom prst="roundRect">
            <a:avLst>
              <a:gd name="adj" fmla="val 31779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68693" y="3025616"/>
            <a:ext cx="12692896" cy="21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7153"/>
              </a:lnSpc>
              <a:buNone/>
            </a:pPr>
            <a:r>
              <a:rPr lang="en-US" sz="13722" b="1" kern="0" spc="-274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FEAL vs DES</a:t>
            </a:r>
            <a:endParaRPr lang="en-US" sz="1372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solidFill>
              <a:srgbClr val="D73AD7"/>
            </a:solidFill>
          </a:ln>
        </p:spPr>
        <p:txBody>
          <a:bodyPr/>
          <a:lstStyle/>
          <a:p>
            <a:endParaRPr lang="he-IL"/>
          </a:p>
        </p:txBody>
      </p:sp>
      <p:sp>
        <p:nvSpPr>
          <p:cNvPr id="4" name="Text 1"/>
          <p:cNvSpPr/>
          <p:nvPr/>
        </p:nvSpPr>
        <p:spPr>
          <a:xfrm>
            <a:off x="938021" y="593052"/>
            <a:ext cx="3608189" cy="4510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51"/>
              </a:lnSpc>
              <a:buNone/>
            </a:pPr>
            <a:r>
              <a:rPr lang="en-US" sz="4000" b="1" kern="0" spc="-57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2387679" y="1361242"/>
            <a:ext cx="4693682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5"/>
              </a:lnSpc>
              <a:buNone/>
            </a:pPr>
            <a:endParaRPr lang="en-US" sz="150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29" y="1361241"/>
            <a:ext cx="5417799" cy="6404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3"/>
          <p:cNvSpPr/>
          <p:nvPr/>
        </p:nvSpPr>
        <p:spPr>
          <a:xfrm>
            <a:off x="7556442" y="593051"/>
            <a:ext cx="3608189" cy="4510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51"/>
              </a:lnSpc>
              <a:buNone/>
            </a:pPr>
            <a:r>
              <a:rPr lang="en-US" sz="4000" b="1" kern="0" spc="-57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FEAL</a:t>
            </a:r>
            <a:endParaRPr lang="en-US" sz="4000" dirty="0"/>
          </a:p>
        </p:txBody>
      </p:sp>
      <p:sp>
        <p:nvSpPr>
          <p:cNvPr id="8" name="Text 4"/>
          <p:cNvSpPr/>
          <p:nvPr/>
        </p:nvSpPr>
        <p:spPr>
          <a:xfrm>
            <a:off x="7556659" y="1361242"/>
            <a:ext cx="4693682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5"/>
              </a:lnSpc>
              <a:buNone/>
            </a:pPr>
            <a:endParaRPr lang="en-US" sz="150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331" y="1249101"/>
            <a:ext cx="4411674" cy="6779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2060</Words>
  <Application>Microsoft Office PowerPoint</Application>
  <PresentationFormat>Custom</PresentationFormat>
  <Paragraphs>308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Cambria Math</vt:lpstr>
      <vt:lpstr>Inter</vt:lpstr>
      <vt:lpstr>Petrona</vt:lpstr>
      <vt:lpstr>Source Sans Pro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סמירה דבאח</cp:lastModifiedBy>
  <cp:revision>28</cp:revision>
  <dcterms:created xsi:type="dcterms:W3CDTF">2024-07-27T16:48:12Z</dcterms:created>
  <dcterms:modified xsi:type="dcterms:W3CDTF">2024-08-01T16:22:22Z</dcterms:modified>
</cp:coreProperties>
</file>